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93" r:id="rId3"/>
    <p:sldId id="529" r:id="rId4"/>
    <p:sldId id="530" r:id="rId5"/>
    <p:sldId id="470" r:id="rId6"/>
    <p:sldId id="471" r:id="rId7"/>
    <p:sldId id="472" r:id="rId8"/>
    <p:sldId id="531" r:id="rId9"/>
    <p:sldId id="532" r:id="rId10"/>
    <p:sldId id="533" r:id="rId11"/>
    <p:sldId id="534" r:id="rId12"/>
    <p:sldId id="535" r:id="rId13"/>
    <p:sldId id="536" r:id="rId14"/>
    <p:sldId id="537" r:id="rId15"/>
    <p:sldId id="538" r:id="rId16"/>
    <p:sldId id="289" r:id="rId17"/>
    <p:sldId id="539" r:id="rId18"/>
    <p:sldId id="277" r:id="rId19"/>
    <p:sldId id="286" r:id="rId20"/>
    <p:sldId id="452" r:id="rId21"/>
    <p:sldId id="390" r:id="rId22"/>
    <p:sldId id="389" r:id="rId23"/>
    <p:sldId id="488" r:id="rId24"/>
    <p:sldId id="490" r:id="rId25"/>
    <p:sldId id="449" r:id="rId26"/>
    <p:sldId id="307" r:id="rId2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51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96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8064896" cy="3888432"/>
          </a:xfrm>
        </p:spPr>
        <p:txBody>
          <a:bodyPr anchor="ctr"/>
          <a:lstStyle/>
          <a:p>
            <a:r>
              <a:rPr lang="ru-RU" sz="3600" b="1" dirty="0" smtClean="0">
                <a:effectLst/>
              </a:rPr>
              <a:t>Интеграция Федеральных, региональных образовательных проектов в муниципальную систему дополнительного образования туристско-краеведческой направленности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76672"/>
            <a:ext cx="7704856" cy="1224136"/>
          </a:xfrm>
        </p:spPr>
        <p:txBody>
          <a:bodyPr>
            <a:normAutofit/>
          </a:bodyPr>
          <a:lstStyle/>
          <a:p>
            <a:r>
              <a:rPr lang="ru-RU" b="1" dirty="0" smtClean="0"/>
              <a:t>Городской методический семинар-совещание специалистов туристско-краеведческой направленности</a:t>
            </a:r>
          </a:p>
        </p:txBody>
      </p:sp>
    </p:spTree>
    <p:extLst>
      <p:ext uri="{BB962C8B-B14F-4D97-AF65-F5344CB8AC3E}">
        <p14:creationId xmlns:p14="http://schemas.microsoft.com/office/powerpoint/2010/main" val="127438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1296144"/>
          </a:xfrm>
        </p:spPr>
        <p:txBody>
          <a:bodyPr anchor="t"/>
          <a:lstStyle/>
          <a:p>
            <a:pPr algn="l"/>
            <a:r>
              <a:rPr lang="ru-RU" sz="2000" b="1" dirty="0">
                <a:effectLst/>
                <a:latin typeface="Georgia" pitchFamily="18" charset="0"/>
                <a:cs typeface="Times New Roman" pitchFamily="18" charset="0"/>
              </a:rPr>
              <a:t>Организация образовательной и методической деятельности</a:t>
            </a:r>
            <a:r>
              <a:rPr lang="ru-RU" sz="1600" b="1" i="1" dirty="0" smtClean="0">
                <a:effectLst/>
              </a:rPr>
              <a:t/>
            </a:r>
            <a:br>
              <a:rPr lang="ru-RU" sz="1600" b="1" i="1" dirty="0" smtClean="0">
                <a:effectLst/>
              </a:rPr>
            </a:br>
            <a:endParaRPr lang="ru-RU" sz="3600" b="1" dirty="0"/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323528" y="2087542"/>
            <a:ext cx="8229600" cy="47525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just"/>
            <a:endParaRPr lang="ru-RU" b="1" dirty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260792"/>
              </p:ext>
            </p:extLst>
          </p:nvPr>
        </p:nvGraphicFramePr>
        <p:xfrm>
          <a:off x="477888" y="1340768"/>
          <a:ext cx="7920880" cy="4385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2134"/>
                <a:gridCol w="1770726"/>
                <a:gridCol w="1834010"/>
                <a:gridCol w="1834010"/>
              </a:tblGrid>
              <a:tr h="1080120">
                <a:tc gridSpan="4"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Реализация адаптированных дополнительных общеобразовательных программ туристско-краеведческой направленности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1103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количество программ с преобладающим компонентом туристской и прикладной деятельности (походы, соревнования, Школа безопасности, Юный спасатель и т.п.)</a:t>
                      </a:r>
                      <a:endParaRPr lang="ru-RU" sz="16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количество программ с преобладающим компонентом ориентирования на местности</a:t>
                      </a:r>
                      <a:endParaRPr lang="ru-RU" sz="18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количество программ с преобладающим компонентом краеведения</a:t>
                      </a:r>
                      <a:endParaRPr lang="ru-RU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количество программ с преобладающим компонентом музейной педагогики</a:t>
                      </a:r>
                      <a:endParaRPr lang="ru-RU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11103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15</a:t>
                      </a:r>
                      <a:endParaRPr lang="ru-RU" sz="24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22</a:t>
                      </a:r>
                      <a:endParaRPr lang="ru-RU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19</a:t>
                      </a:r>
                      <a:endParaRPr lang="ru-RU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911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1296144"/>
          </a:xfrm>
        </p:spPr>
        <p:txBody>
          <a:bodyPr anchor="t"/>
          <a:lstStyle/>
          <a:p>
            <a:pPr algn="l"/>
            <a:r>
              <a:rPr lang="ru-RU" sz="2000" b="1" dirty="0">
                <a:effectLst/>
                <a:latin typeface="Georgia" pitchFamily="18" charset="0"/>
                <a:cs typeface="Times New Roman" pitchFamily="18" charset="0"/>
              </a:rPr>
              <a:t>Организация образовательной и методической деятельности</a:t>
            </a:r>
            <a:r>
              <a:rPr lang="ru-RU" sz="1600" b="1" i="1" dirty="0" smtClean="0">
                <a:effectLst/>
              </a:rPr>
              <a:t/>
            </a:r>
            <a:br>
              <a:rPr lang="ru-RU" sz="1600" b="1" i="1" dirty="0" smtClean="0">
                <a:effectLst/>
              </a:rPr>
            </a:br>
            <a:endParaRPr lang="ru-RU" sz="3600" b="1" dirty="0"/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323528" y="2087542"/>
            <a:ext cx="8229600" cy="47525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just"/>
            <a:endParaRPr lang="ru-RU" b="1" dirty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399667"/>
              </p:ext>
            </p:extLst>
          </p:nvPr>
        </p:nvGraphicFramePr>
        <p:xfrm>
          <a:off x="477888" y="1340769"/>
          <a:ext cx="7920880" cy="4737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2134"/>
                <a:gridCol w="1770726"/>
                <a:gridCol w="1834010"/>
                <a:gridCol w="1834010"/>
              </a:tblGrid>
              <a:tr h="861433">
                <a:tc gridSpan="4"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Наличие проектов по повышению доступности дополнительного образования туристско-краеведческой направленности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653753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Проекты в формате  работы мобильных бригад для реализации в образовательных и иных организациях краткосрочных программ туристско-краеведческой деятельности для обучающихся, в </a:t>
                      </a:r>
                      <a:r>
                        <a:rPr lang="ru-RU" sz="1600" b="1" dirty="0" err="1" smtClean="0"/>
                        <a:t>т.ч</a:t>
                      </a:r>
                      <a:r>
                        <a:rPr lang="ru-RU" sz="1600" b="1" dirty="0" smtClean="0"/>
                        <a:t>. в удаленных/сельских районах</a:t>
                      </a:r>
                      <a:endParaRPr lang="ru-RU" sz="16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Проекты наставничества по модели "ученик-ученику"</a:t>
                      </a:r>
                      <a:endParaRPr lang="ru-RU" sz="16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Проекты </a:t>
                      </a:r>
                      <a:r>
                        <a:rPr lang="ru-RU" sz="1600" b="1" dirty="0" err="1" smtClean="0"/>
                        <a:t>внутрирегионального</a:t>
                      </a:r>
                      <a:r>
                        <a:rPr lang="ru-RU" sz="1600" b="1" dirty="0" smtClean="0"/>
                        <a:t> сетевого взаимодействия</a:t>
                      </a:r>
                      <a:endParaRPr lang="ru-RU" sz="16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Проекты социального партнерства с предприятиями/общественными организациями/ лидерами детско-юношеского туризма</a:t>
                      </a:r>
                      <a:endParaRPr lang="ru-RU" sz="16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0529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да</a:t>
                      </a:r>
                      <a:endParaRPr lang="ru-RU" sz="24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да</a:t>
                      </a:r>
                      <a:endParaRPr lang="ru-RU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да</a:t>
                      </a:r>
                      <a:endParaRPr lang="ru-RU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32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1296144"/>
          </a:xfrm>
        </p:spPr>
        <p:txBody>
          <a:bodyPr anchor="t"/>
          <a:lstStyle/>
          <a:p>
            <a:pPr algn="l"/>
            <a:r>
              <a:rPr lang="ru-RU" sz="2000" b="1" dirty="0">
                <a:effectLst/>
                <a:latin typeface="Georgia" pitchFamily="18" charset="0"/>
                <a:cs typeface="Times New Roman" pitchFamily="18" charset="0"/>
              </a:rPr>
              <a:t>Организация образовательной и методической деятельности</a:t>
            </a:r>
            <a:r>
              <a:rPr lang="ru-RU" sz="1600" b="1" i="1" dirty="0" smtClean="0">
                <a:effectLst/>
              </a:rPr>
              <a:t/>
            </a:r>
            <a:br>
              <a:rPr lang="ru-RU" sz="1600" b="1" i="1" dirty="0" smtClean="0">
                <a:effectLst/>
              </a:rPr>
            </a:br>
            <a:endParaRPr lang="ru-RU" sz="3600" b="1" dirty="0"/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323528" y="2087542"/>
            <a:ext cx="8229600" cy="47525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just"/>
            <a:endParaRPr lang="ru-RU" b="1" dirty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48261"/>
              </p:ext>
            </p:extLst>
          </p:nvPr>
        </p:nvGraphicFramePr>
        <p:xfrm>
          <a:off x="477888" y="1340769"/>
          <a:ext cx="7920880" cy="4871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7888"/>
                <a:gridCol w="1872208"/>
                <a:gridCol w="1584176"/>
                <a:gridCol w="2386608"/>
              </a:tblGrid>
              <a:tr h="861433">
                <a:tc gridSpan="4"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Количество образовательных программ, реализуемых на инфраструктуре созданных новых мест по Федеральному проекту "Успех каждого ребенка" национального проекта "Образование"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92971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По модели "Станция туризма"</a:t>
                      </a:r>
                      <a:endParaRPr lang="ru-RU" sz="1600" b="1" dirty="0"/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По модели "ТОПОС"</a:t>
                      </a:r>
                      <a:endParaRPr lang="ru-RU" sz="16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В школьном музее</a:t>
                      </a:r>
                      <a:endParaRPr lang="ru-RU" sz="16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Иной формат туристско-краеведческой деятельности (туристский полигон, лаборатория, комплексная программа и т.п.)</a:t>
                      </a:r>
                      <a:endParaRPr lang="ru-RU" sz="16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0529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0</a:t>
                      </a:r>
                      <a:endParaRPr lang="ru-RU" sz="24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45</a:t>
                      </a:r>
                      <a:endParaRPr lang="ru-RU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25</a:t>
                      </a:r>
                      <a:endParaRPr lang="ru-RU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05293">
                <a:tc gridSpan="4"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72</a:t>
                      </a:r>
                      <a:endParaRPr lang="ru-RU" sz="2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83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504056"/>
          </a:xfrm>
        </p:spPr>
        <p:txBody>
          <a:bodyPr anchor="t"/>
          <a:lstStyle/>
          <a:p>
            <a:pPr algn="l"/>
            <a:r>
              <a:rPr lang="ru-RU" sz="2000" b="1" dirty="0" smtClean="0">
                <a:effectLst/>
                <a:latin typeface="Georgia" pitchFamily="18" charset="0"/>
                <a:cs typeface="Times New Roman" pitchFamily="18" charset="0"/>
              </a:rPr>
              <a:t>Сведения о контингенте</a:t>
            </a:r>
            <a:endParaRPr lang="ru-RU" sz="3600" b="1" dirty="0"/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323528" y="2087542"/>
            <a:ext cx="8229600" cy="47525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just"/>
            <a:endParaRPr lang="ru-RU" b="1" dirty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547259"/>
              </p:ext>
            </p:extLst>
          </p:nvPr>
        </p:nvGraphicFramePr>
        <p:xfrm>
          <a:off x="683568" y="3861048"/>
          <a:ext cx="7488832" cy="2345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3744416"/>
              </a:tblGrid>
              <a:tr h="864096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Количество обучающихся, занимающихся по дополнительным общеобразовательным программам туристско-краеведческой направленности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3792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2021</a:t>
                      </a:r>
                      <a:endParaRPr lang="ru-RU" sz="18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по состоянию на 31.12.2022 г.</a:t>
                      </a:r>
                      <a:endParaRPr lang="ru-RU" sz="18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1715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3006</a:t>
                      </a:r>
                      <a:endParaRPr lang="ru-RU" sz="24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7423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836712"/>
            <a:ext cx="7366369" cy="280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7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792088"/>
          </a:xfrm>
        </p:spPr>
        <p:txBody>
          <a:bodyPr anchor="t"/>
          <a:lstStyle/>
          <a:p>
            <a:pPr algn="l"/>
            <a:r>
              <a:rPr lang="ru-RU" sz="2000" b="1" dirty="0" smtClean="0">
                <a:effectLst/>
                <a:latin typeface="Georgia" pitchFamily="18" charset="0"/>
                <a:cs typeface="Times New Roman" pitchFamily="18" charset="0"/>
              </a:rPr>
              <a:t>Участие образовательных организаций в муниципальных мероприятиях туристско-краеведческой направленности</a:t>
            </a:r>
            <a:r>
              <a:rPr lang="ru-RU" sz="1600" b="1" i="1" dirty="0" smtClean="0">
                <a:effectLst/>
              </a:rPr>
              <a:t/>
            </a:r>
            <a:br>
              <a:rPr lang="ru-RU" sz="1600" b="1" i="1" dirty="0" smtClean="0">
                <a:effectLst/>
              </a:rPr>
            </a:br>
            <a:endParaRPr lang="ru-RU" sz="3600" b="1" dirty="0"/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323528" y="2087542"/>
            <a:ext cx="8229600" cy="47525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just"/>
            <a:endParaRPr lang="ru-RU" b="1" dirty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721311"/>
              </p:ext>
            </p:extLst>
          </p:nvPr>
        </p:nvGraphicFramePr>
        <p:xfrm>
          <a:off x="477888" y="1340769"/>
          <a:ext cx="8076510" cy="322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700"/>
                <a:gridCol w="151142"/>
                <a:gridCol w="2529414"/>
                <a:gridCol w="116840"/>
                <a:gridCol w="2569414"/>
              </a:tblGrid>
              <a:tr h="504055">
                <a:tc gridSpan="5"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Количество образовательных организаций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2020/2021 учебный год</a:t>
                      </a:r>
                      <a:endParaRPr lang="ru-RU" sz="1600" b="1" dirty="0"/>
                    </a:p>
                  </a:txBody>
                  <a:tcPr marL="45720" marR="4572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2021/2022 учебный год</a:t>
                      </a:r>
                      <a:endParaRPr lang="ru-RU" sz="1600" b="1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2022/2023 учебный год</a:t>
                      </a:r>
                      <a:endParaRPr lang="ru-RU" sz="1600" b="1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05583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114</a:t>
                      </a:r>
                      <a:endParaRPr lang="ru-RU" sz="28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118</a:t>
                      </a:r>
                      <a:endParaRPr lang="ru-RU" sz="2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124</a:t>
                      </a:r>
                      <a:endParaRPr lang="ru-RU" sz="2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05583">
                <a:tc gridSpan="5"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Количество обучающихся</a:t>
                      </a:r>
                      <a:endParaRPr lang="ru-RU" sz="2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05293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5471</a:t>
                      </a:r>
                      <a:endParaRPr lang="ru-RU" sz="24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5456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6110</a:t>
                      </a:r>
                      <a:endParaRPr lang="ru-RU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810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1152128"/>
          </a:xfrm>
        </p:spPr>
        <p:txBody>
          <a:bodyPr anchor="t"/>
          <a:lstStyle/>
          <a:p>
            <a:pPr algn="l"/>
            <a:r>
              <a:rPr lang="ru-RU" sz="2400" b="1" dirty="0" smtClean="0">
                <a:effectLst/>
                <a:latin typeface="Georgia" pitchFamily="18" charset="0"/>
                <a:cs typeface="Times New Roman" pitchFamily="18" charset="0"/>
              </a:rPr>
              <a:t>Наиболее активные образовательные организации </a:t>
            </a:r>
            <a:r>
              <a:rPr lang="ru-RU" sz="2400" b="1" dirty="0">
                <a:effectLst/>
                <a:latin typeface="Georgia" pitchFamily="18" charset="0"/>
                <a:cs typeface="Times New Roman" pitchFamily="18" charset="0"/>
              </a:rPr>
              <a:t>в </a:t>
            </a:r>
            <a:r>
              <a:rPr lang="ru-RU" sz="2400" b="1" dirty="0" smtClean="0">
                <a:effectLst/>
                <a:latin typeface="Georgia" pitchFamily="18" charset="0"/>
                <a:cs typeface="Times New Roman" pitchFamily="18" charset="0"/>
              </a:rPr>
              <a:t>муниципальных мероприятиях </a:t>
            </a:r>
            <a:r>
              <a:rPr lang="ru-RU" sz="2400" b="1" dirty="0">
                <a:effectLst/>
                <a:latin typeface="Georgia" pitchFamily="18" charset="0"/>
                <a:cs typeface="Times New Roman" pitchFamily="18" charset="0"/>
              </a:rPr>
              <a:t>туристско-краеведческой направленности</a:t>
            </a:r>
            <a:r>
              <a:rPr lang="ru-RU" sz="1600" b="1" i="1" dirty="0" smtClean="0">
                <a:effectLst/>
              </a:rPr>
              <a:t/>
            </a:r>
            <a:br>
              <a:rPr lang="ru-RU" sz="1600" b="1" i="1" dirty="0" smtClean="0">
                <a:effectLst/>
              </a:rPr>
            </a:br>
            <a:r>
              <a:rPr lang="ru-RU" sz="1600" b="1" i="1" dirty="0" smtClean="0">
                <a:effectLst/>
              </a:rPr>
              <a:t/>
            </a:r>
            <a:br>
              <a:rPr lang="ru-RU" sz="1600" b="1" i="1" dirty="0" smtClean="0">
                <a:effectLst/>
              </a:rPr>
            </a:br>
            <a:endParaRPr lang="ru-RU" sz="3600" b="1" dirty="0"/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457200" y="1772816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342900" indent="-342900" algn="just">
              <a:buFont typeface="Symbol" pitchFamily="18" charset="2"/>
              <a:buChar char="-"/>
            </a:pPr>
            <a:r>
              <a:rPr lang="ru-RU" dirty="0">
                <a:solidFill>
                  <a:schemeClr val="tx1"/>
                </a:solidFill>
                <a:latin typeface="+mn-lt"/>
              </a:rPr>
              <a:t>МБУДО «СЮТур г.Челябинска» (директор Кондратенков Ю.В.)</a:t>
            </a:r>
            <a:r>
              <a:rPr lang="ru-RU" b="1" dirty="0" smtClean="0">
                <a:solidFill>
                  <a:schemeClr val="tx1"/>
                </a:solidFill>
                <a:latin typeface="Georgia" pitchFamily="18" charset="0"/>
              </a:rPr>
              <a:t>;</a:t>
            </a:r>
            <a:endParaRPr lang="ru-RU" dirty="0">
              <a:solidFill>
                <a:schemeClr val="tx1"/>
              </a:solidFill>
              <a:latin typeface="Georgia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+mn-lt"/>
              </a:rPr>
              <a:t>МАУДО «Центр детско-юношеского туризма «Космос» г.Челябинска» (директор Осипов П.В.); </a:t>
            </a:r>
            <a:endParaRPr lang="ru-RU" dirty="0" smtClean="0">
              <a:solidFill>
                <a:schemeClr val="tx1"/>
              </a:solidFill>
              <a:latin typeface="+mn-lt"/>
            </a:endParaRPr>
          </a:p>
          <a:p>
            <a:pPr marL="342900" indent="-342900" algn="just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+mn-lt"/>
              </a:rPr>
              <a:t>МБУДО «ДЮЦ г. Челябинска» (директор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Туфленков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Л.В.);</a:t>
            </a:r>
          </a:p>
          <a:p>
            <a:pPr marL="342900" indent="-342900" algn="just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+mn-lt"/>
              </a:rPr>
              <a:t>МБУДО «ЦВР «Истоки» г. Челябинска» (директор Ежов А.В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.);</a:t>
            </a:r>
          </a:p>
          <a:p>
            <a:pPr marL="342900" indent="-342900" algn="just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+mn-lt"/>
              </a:rPr>
              <a:t>МАОУ «СОШ № 24 г. Челябинска» (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рук-ль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Малофеев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А.И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.);</a:t>
            </a:r>
          </a:p>
          <a:p>
            <a:pPr marL="342900" indent="-342900" algn="just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+mn-lt"/>
              </a:rPr>
              <a:t>МБОУ «СОШ № 68 г.Челябинска» (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рук-ль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Уторова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Л.Р.); </a:t>
            </a:r>
            <a:endParaRPr lang="ru-RU" dirty="0" smtClean="0">
              <a:solidFill>
                <a:schemeClr val="tx1"/>
              </a:solidFill>
              <a:latin typeface="+mn-lt"/>
            </a:endParaRPr>
          </a:p>
          <a:p>
            <a:pPr marL="342900" indent="-342900" algn="just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+mn-lt"/>
              </a:rPr>
              <a:t>МАОУ «СОШ № 74 г. Челябинска» (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рук-ль 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Манжосов В.В.); </a:t>
            </a:r>
            <a:endParaRPr lang="ru-RU" dirty="0" smtClean="0">
              <a:solidFill>
                <a:schemeClr val="tx1"/>
              </a:solidFill>
              <a:latin typeface="+mn-lt"/>
            </a:endParaRPr>
          </a:p>
          <a:p>
            <a:pPr marL="342900" indent="-342900" algn="just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+mn-lt"/>
              </a:rPr>
              <a:t>МАОУ «СОШ № 112 г.Челябинска» (рук-ль Лифинцева О.В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.);</a:t>
            </a:r>
          </a:p>
          <a:p>
            <a:pPr marL="342900" indent="-342900" algn="just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+mn-lt"/>
              </a:rPr>
              <a:t>МАОУ «СОШ № 137 г.Челябинска» (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рук-ль 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Куравин Ф.В.); </a:t>
            </a:r>
            <a:endParaRPr lang="ru-RU" dirty="0" smtClean="0">
              <a:solidFill>
                <a:schemeClr val="tx1"/>
              </a:solidFill>
              <a:latin typeface="+mn-lt"/>
            </a:endParaRPr>
          </a:p>
          <a:p>
            <a:pPr marL="342900" indent="-34290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+mn-lt"/>
              </a:rPr>
              <a:t>МБОУ 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«СОШ № 150 г.Челябинска» (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рук-ль 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Грибанова С.А.)</a:t>
            </a:r>
            <a:endParaRPr lang="ru-RU" dirty="0" smtClean="0">
              <a:solidFill>
                <a:schemeClr val="tx1"/>
              </a:solidFill>
              <a:latin typeface="+mn-lt"/>
            </a:endParaRPr>
          </a:p>
          <a:p>
            <a:pPr marL="342900" indent="-342900" algn="just">
              <a:buFontTx/>
              <a:buChar char="-"/>
            </a:pPr>
            <a:endParaRPr lang="ru-RU" b="1" dirty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7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440160"/>
          </a:xfr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2000" b="1" dirty="0" smtClean="0">
                <a:effectLst/>
              </a:rPr>
              <a:t>Результаты участия обучающихся муниципальных образовательных организаций города Челябинска в мероприятиях туристско-краеведческой направленности </a:t>
            </a:r>
            <a:br>
              <a:rPr lang="ru-RU" sz="2000" b="1" dirty="0" smtClean="0">
                <a:effectLst/>
              </a:rPr>
            </a:br>
            <a:r>
              <a:rPr lang="ru-RU" sz="2000" b="1" dirty="0" smtClean="0">
                <a:effectLst/>
              </a:rPr>
              <a:t>Всероссийского уровня в 2022/2023 учебном году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552"/>
          </a:xfrm>
        </p:spPr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Font typeface="Symbol" pitchFamily="18" charset="2"/>
              <a:buChar char="-"/>
            </a:pP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3 место на Всероссийских соревнованиях 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по скалолазанию «Кубок Дружбы»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(Крым</a:t>
            </a: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) – воспитанница МБУДО «СЮТур г. Челябинска;</a:t>
            </a:r>
          </a:p>
          <a:p>
            <a:pPr marL="0" algn="just">
              <a:spcBef>
                <a:spcPts val="0"/>
              </a:spcBef>
              <a:buFont typeface="Symbol" pitchFamily="18" charset="2"/>
              <a:buChar char="-"/>
            </a:pP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1-3 места на Всероссийских соревнованиях 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походов и экспедиций обучающихся Российской Федерации (Крым, Артек</a:t>
            </a: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) – команды МАУДО «</a:t>
            </a:r>
            <a:r>
              <a:rPr lang="ru-RU" sz="1800" i="1" dirty="0" err="1" smtClean="0">
                <a:solidFill>
                  <a:schemeClr val="tx1"/>
                </a:solidFill>
                <a:latin typeface="+mn-lt"/>
              </a:rPr>
              <a:t>ЦДЮТур</a:t>
            </a: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 «Космос» г.Челябинска»;</a:t>
            </a:r>
          </a:p>
          <a:p>
            <a:pPr marL="0" algn="just">
              <a:buFontTx/>
              <a:buChar char="‒"/>
            </a:pP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Дипломанты Всероссийского конкурса исследовательских краеведческих работ обучающихся «Отечество» (г. Москва): МБОУ «СОШ № 32», МБОУ «СОШ № 54», МАОУ «СОШ № 59», МАОУ «Гимназия № 80», 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МАОУ «СОШ №154</a:t>
            </a: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», 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МАУДО «ДПШ</a:t>
            </a: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»,</a:t>
            </a:r>
            <a:r>
              <a:rPr lang="ru-RU" sz="1800" dirty="0" smtClean="0"/>
              <a:t> 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МАУДО «</a:t>
            </a:r>
            <a:r>
              <a:rPr lang="ru-RU" sz="1800" i="1" dirty="0" err="1">
                <a:solidFill>
                  <a:schemeClr val="tx1"/>
                </a:solidFill>
                <a:latin typeface="+mn-lt"/>
              </a:rPr>
              <a:t>ЦДЮТур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 «Космос»</a:t>
            </a: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;</a:t>
            </a:r>
          </a:p>
          <a:p>
            <a:pPr marL="0" algn="just">
              <a:spcBef>
                <a:spcPts val="0"/>
              </a:spcBef>
              <a:buFont typeface="Symbol" pitchFamily="18" charset="2"/>
              <a:buChar char="-"/>
            </a:pP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1-3 места на Всероссийском конкурсе 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туристских походов и экспедиций обучающихся в 2022 году (г. Москва</a:t>
            </a: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) – команды 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МАУДО «</a:t>
            </a:r>
            <a:r>
              <a:rPr lang="ru-RU" sz="1800" i="1" dirty="0" err="1">
                <a:solidFill>
                  <a:schemeClr val="tx1"/>
                </a:solidFill>
                <a:latin typeface="+mn-lt"/>
              </a:rPr>
              <a:t>ЦДЮТур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 «Космос</a:t>
            </a: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», 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МБУДО «СЮТур</a:t>
            </a: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»;</a:t>
            </a:r>
          </a:p>
          <a:p>
            <a:pPr marL="0" algn="just">
              <a:spcBef>
                <a:spcPts val="0"/>
              </a:spcBef>
              <a:buFont typeface="Symbol" pitchFamily="18" charset="2"/>
              <a:buChar char="-"/>
            </a:pP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Лауреаты и дипломанты </a:t>
            </a:r>
            <a:r>
              <a:rPr lang="en-US" sz="1800" i="1" dirty="0" smtClean="0">
                <a:solidFill>
                  <a:schemeClr val="tx1"/>
                </a:solidFill>
                <a:latin typeface="+mn-lt"/>
              </a:rPr>
              <a:t>XX</a:t>
            </a: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 Всероссийского конкурса 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методических материалов в помощь организаторам туристско-краеведческой и экскурсионной работы с обучающимися, воспитанниками</a:t>
            </a: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 - 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МАУДО «</a:t>
            </a:r>
            <a:r>
              <a:rPr lang="ru-RU" sz="1800" i="1" dirty="0" err="1">
                <a:solidFill>
                  <a:schemeClr val="tx1"/>
                </a:solidFill>
                <a:latin typeface="+mn-lt"/>
              </a:rPr>
              <a:t>ЦДЮТур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 «Космос</a:t>
            </a: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», 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МБОУ «С(К)ОШ № 60</a:t>
            </a: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20508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440160"/>
          </a:xfr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2000" b="1" dirty="0" smtClean="0">
                <a:effectLst/>
              </a:rPr>
              <a:t>Победители и призеры муниципальных образовательных организаций города Челябинска </a:t>
            </a:r>
            <a:br>
              <a:rPr lang="ru-RU" sz="2000" b="1" dirty="0" smtClean="0">
                <a:effectLst/>
              </a:rPr>
            </a:br>
            <a:r>
              <a:rPr lang="ru-RU" sz="2000" b="1" dirty="0" smtClean="0">
                <a:effectLst/>
              </a:rPr>
              <a:t>в мероприятиях туристско-краеведческой направленности </a:t>
            </a:r>
            <a:br>
              <a:rPr lang="ru-RU" sz="2000" b="1" dirty="0" smtClean="0">
                <a:effectLst/>
              </a:rPr>
            </a:br>
            <a:r>
              <a:rPr lang="ru-RU" sz="2000" b="1" dirty="0" smtClean="0">
                <a:effectLst/>
              </a:rPr>
              <a:t>межрегионального, регионального уровня в 2022/2023 учебном году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marL="0" algn="just">
              <a:spcBef>
                <a:spcPts val="0"/>
              </a:spcBef>
              <a:buFont typeface="Symbol" pitchFamily="18" charset="2"/>
              <a:buChar char="-"/>
            </a:pPr>
            <a:r>
              <a:rPr lang="ru-RU" sz="1800" i="1" dirty="0">
                <a:solidFill>
                  <a:schemeClr val="tx1"/>
                </a:solidFill>
                <a:latin typeface="+mn-lt"/>
              </a:rPr>
              <a:t>Областные соревнования по спортивному туризму на пешеходных дистанциях «Золотая осень</a:t>
            </a: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»;</a:t>
            </a:r>
          </a:p>
          <a:p>
            <a:pPr marL="0" algn="just">
              <a:spcBef>
                <a:spcPts val="0"/>
              </a:spcBef>
              <a:buFont typeface="Symbol" pitchFamily="18" charset="2"/>
              <a:buChar char="-"/>
            </a:pP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Областная 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конференция исследовательских краеведческих работ обучающихся «Отечество</a:t>
            </a: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»;</a:t>
            </a:r>
            <a:r>
              <a:rPr lang="ru-RU" sz="1800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0" algn="just">
              <a:spcBef>
                <a:spcPts val="0"/>
              </a:spcBef>
              <a:buFont typeface="Symbol" pitchFamily="18" charset="2"/>
              <a:buChar char="-"/>
            </a:pP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Первенство 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Челябинской области по спортивному туризму на лыжных </a:t>
            </a: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дистанциях; </a:t>
            </a:r>
          </a:p>
          <a:p>
            <a:pPr marL="0" algn="just">
              <a:spcBef>
                <a:spcPts val="0"/>
              </a:spcBef>
              <a:buFont typeface="Symbol" pitchFamily="18" charset="2"/>
              <a:buChar char="-"/>
            </a:pP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Областные 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соревнования по спортивному туризму на лыжных </a:t>
            </a: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дистанциях;</a:t>
            </a:r>
          </a:p>
          <a:p>
            <a:pPr marL="0" algn="just">
              <a:spcBef>
                <a:spcPts val="0"/>
              </a:spcBef>
              <a:buFont typeface="Symbol" pitchFamily="18" charset="2"/>
              <a:buChar char="-"/>
            </a:pP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Областные 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соревнования по спортивному туризму на пешеходных дистанциях «Юнитур2023</a:t>
            </a: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»; </a:t>
            </a:r>
          </a:p>
          <a:p>
            <a:pPr marL="0" algn="just">
              <a:spcBef>
                <a:spcPts val="0"/>
              </a:spcBef>
              <a:buFont typeface="Symbol" pitchFamily="18" charset="2"/>
              <a:buChar char="-"/>
            </a:pP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Кубок 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Челябинской области по пешеходному контрольно-туристскому маршруту, памяти </a:t>
            </a:r>
            <a:r>
              <a:rPr lang="ru-RU" sz="1800" i="1" dirty="0" err="1">
                <a:solidFill>
                  <a:schemeClr val="tx1"/>
                </a:solidFill>
                <a:latin typeface="+mn-lt"/>
              </a:rPr>
              <a:t>Л.И.Гарбера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; </a:t>
            </a:r>
            <a:endParaRPr lang="ru-RU" sz="1800" i="1" dirty="0" smtClean="0">
              <a:solidFill>
                <a:schemeClr val="tx1"/>
              </a:solidFill>
              <a:latin typeface="+mn-lt"/>
            </a:endParaRPr>
          </a:p>
          <a:p>
            <a:pPr marL="0" algn="just">
              <a:spcBef>
                <a:spcPts val="0"/>
              </a:spcBef>
              <a:buFont typeface="Symbol" pitchFamily="18" charset="2"/>
              <a:buChar char="-"/>
            </a:pP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Региональный 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этап Всероссийского конкурса туристских походов и экспедиций среди обучающихся в 2022 </a:t>
            </a: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году; </a:t>
            </a:r>
          </a:p>
          <a:p>
            <a:pPr marL="0" algn="just">
              <a:spcBef>
                <a:spcPts val="0"/>
              </a:spcBef>
              <a:buFont typeface="Symbol" pitchFamily="18" charset="2"/>
              <a:buChar char="-"/>
            </a:pP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Первенство 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Челябинской области по спортивному туризму в группе дисциплин «маршрут»; </a:t>
            </a:r>
            <a:endParaRPr lang="ru-RU" sz="1800" i="1" dirty="0" smtClean="0">
              <a:solidFill>
                <a:schemeClr val="tx1"/>
              </a:solidFill>
              <a:latin typeface="+mn-lt"/>
            </a:endParaRPr>
          </a:p>
          <a:p>
            <a:pPr marL="0" algn="just">
              <a:spcBef>
                <a:spcPts val="0"/>
              </a:spcBef>
              <a:buFont typeface="Symbol" pitchFamily="18" charset="2"/>
              <a:buChar char="-"/>
            </a:pP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Региональный 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этап Всероссийского конкурса методических материалов в помощь организаторам туристско-краеведческой и экскурсионной работы с </a:t>
            </a: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обучающимися; </a:t>
            </a:r>
          </a:p>
          <a:p>
            <a:pPr marL="0" algn="just">
              <a:spcBef>
                <a:spcPts val="0"/>
              </a:spcBef>
              <a:buFont typeface="Symbol" pitchFamily="18" charset="2"/>
              <a:buChar char="-"/>
            </a:pP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Кубок 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Челябинской области по лыжному контрольно-туристскому </a:t>
            </a: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маршруту;</a:t>
            </a:r>
          </a:p>
          <a:p>
            <a:pPr marL="0" algn="just">
              <a:spcBef>
                <a:spcPts val="0"/>
              </a:spcBef>
              <a:buFont typeface="Symbol" pitchFamily="18" charset="2"/>
              <a:buChar char="-"/>
            </a:pP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Областные </a:t>
            </a:r>
            <a:r>
              <a:rPr lang="ru-RU" sz="1800" i="1" dirty="0">
                <a:solidFill>
                  <a:schemeClr val="tx1"/>
                </a:solidFill>
                <a:latin typeface="+mn-lt"/>
              </a:rPr>
              <a:t>соревнования по спортивному туризму на пешеходных дистанциях «Переправы – 2023</a:t>
            </a:r>
            <a:r>
              <a:rPr lang="ru-RU" sz="1800" i="1" dirty="0" smtClean="0">
                <a:solidFill>
                  <a:schemeClr val="tx1"/>
                </a:solidFill>
                <a:latin typeface="+mn-lt"/>
              </a:rPr>
              <a:t>».</a:t>
            </a:r>
            <a:endParaRPr lang="ru-RU" sz="1800" b="1" dirty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616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568952" cy="4680520"/>
          </a:xfrm>
        </p:spPr>
        <p:txBody>
          <a:bodyPr anchor="t"/>
          <a:lstStyle/>
          <a:p>
            <a:pPr lvl="0" algn="just"/>
            <a:r>
              <a:rPr lang="ru-RU" sz="2000" b="1" i="1" dirty="0" smtClean="0">
                <a:effectLst/>
              </a:rPr>
              <a:t>Организационно-методическая </a:t>
            </a:r>
            <a:r>
              <a:rPr lang="ru-RU" sz="2000" b="1" i="1" dirty="0">
                <a:effectLst/>
              </a:rPr>
              <a:t>работа в рамках </a:t>
            </a:r>
            <a:r>
              <a:rPr lang="ru-RU" sz="2000" b="1" i="1" dirty="0" smtClean="0">
                <a:effectLst/>
              </a:rPr>
              <a:t>деятельности ГМО</a:t>
            </a:r>
            <a:br>
              <a:rPr lang="ru-RU" sz="2000" b="1" i="1" dirty="0" smtClean="0">
                <a:effectLst/>
              </a:rPr>
            </a:br>
            <a:r>
              <a:rPr lang="ru-RU" sz="2400" b="1" dirty="0" smtClean="0">
                <a:effectLst/>
              </a:rPr>
              <a:t>Организация </a:t>
            </a:r>
            <a:r>
              <a:rPr lang="ru-RU" sz="2400" b="1" dirty="0">
                <a:effectLst/>
              </a:rPr>
              <a:t>и проведение мероприятий Календаря городских </a:t>
            </a:r>
            <a:r>
              <a:rPr lang="ru-RU" sz="2400" b="1" dirty="0" smtClean="0">
                <a:effectLst/>
              </a:rPr>
              <a:t>образовательных событий </a:t>
            </a:r>
            <a:r>
              <a:rPr lang="ru-RU" sz="2400" b="1" dirty="0">
                <a:effectLst/>
              </a:rPr>
              <a:t>для </a:t>
            </a:r>
            <a:r>
              <a:rPr lang="ru-RU" sz="2400" b="1" dirty="0" smtClean="0">
                <a:effectLst/>
              </a:rPr>
              <a:t>обучающихся </a:t>
            </a:r>
            <a:r>
              <a:rPr lang="ru-RU" sz="2400" b="1" dirty="0">
                <a:effectLst/>
              </a:rPr>
              <a:t>и воспитанников </a:t>
            </a:r>
            <a:r>
              <a:rPr lang="ru-RU" sz="2400" b="1" dirty="0" smtClean="0">
                <a:effectLst/>
              </a:rPr>
              <a:t>образовательных организаций </a:t>
            </a:r>
            <a:r>
              <a:rPr lang="ru-RU" sz="2400" b="1" dirty="0">
                <a:effectLst/>
              </a:rPr>
              <a:t>города Челябинска</a:t>
            </a:r>
            <a:r>
              <a:rPr lang="ru-RU" sz="2400" b="1" i="1" dirty="0" smtClean="0">
                <a:effectLst/>
              </a:rPr>
              <a:t/>
            </a:r>
            <a:br>
              <a:rPr lang="ru-RU" sz="2400" b="1" i="1" dirty="0" smtClean="0">
                <a:effectLst/>
              </a:rPr>
            </a:br>
            <a:r>
              <a:rPr lang="ru-RU" sz="2400" b="1" i="1" dirty="0" smtClean="0">
                <a:effectLst/>
              </a:rPr>
              <a:t/>
            </a:r>
            <a:br>
              <a:rPr lang="ru-RU" sz="2400" b="1" i="1" dirty="0" smtClean="0">
                <a:effectLst/>
              </a:rPr>
            </a:br>
            <a:r>
              <a:rPr lang="ru-RU" sz="2400" b="1" i="1" dirty="0">
                <a:effectLst/>
              </a:rPr>
              <a:t/>
            </a:r>
            <a:br>
              <a:rPr lang="ru-RU" sz="2400" b="1" i="1" dirty="0">
                <a:effectLst/>
              </a:rPr>
            </a:br>
            <a:r>
              <a:rPr lang="ru-RU" sz="2400" b="1" i="1" dirty="0" smtClean="0">
                <a:effectLst/>
              </a:rPr>
              <a:t/>
            </a:r>
            <a:br>
              <a:rPr lang="ru-RU" sz="2400" b="1" i="1" dirty="0" smtClean="0">
                <a:effectLst/>
              </a:rPr>
            </a:br>
            <a:r>
              <a:rPr lang="ru-RU" sz="2000" b="1" i="1" dirty="0" smtClean="0">
                <a:effectLst/>
              </a:rPr>
              <a:t/>
            </a:r>
            <a:br>
              <a:rPr lang="ru-RU" sz="2000" b="1" i="1" dirty="0" smtClean="0">
                <a:effectLst/>
              </a:rPr>
            </a:br>
            <a:r>
              <a:rPr lang="ru-RU" sz="1800" b="1" dirty="0" smtClean="0">
                <a:solidFill>
                  <a:schemeClr val="tx1"/>
                </a:solidFill>
                <a:effectLst/>
              </a:rPr>
              <a:t>В 2022/2023 учебном году было проведено 14 городских туристско-краеведческих мероприятий, в которых приняло участие в общей сложности 6110 обучающихся образовательных организаций города Челябинска из 124 образовательных организаций.</a:t>
            </a:r>
            <a:br>
              <a:rPr lang="ru-RU" sz="1800" b="1" dirty="0" smtClean="0">
                <a:solidFill>
                  <a:schemeClr val="tx1"/>
                </a:solidFill>
                <a:effectLst/>
              </a:rPr>
            </a:br>
            <a:r>
              <a:rPr lang="ru-RU" sz="1800" b="1" dirty="0">
                <a:solidFill>
                  <a:schemeClr val="tx1"/>
                </a:solidFill>
                <a:effectLst/>
              </a:rPr>
              <a:t/>
            </a:r>
            <a:br>
              <a:rPr lang="ru-RU" sz="1800" b="1" dirty="0">
                <a:solidFill>
                  <a:schemeClr val="tx1"/>
                </a:solidFill>
                <a:effectLst/>
              </a:rPr>
            </a:br>
            <a:r>
              <a:rPr lang="ru-RU" sz="18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effectLst/>
              </a:rPr>
            </a:b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86215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11560"/>
          </a:xfr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2400" b="1" dirty="0">
                <a:effectLst/>
              </a:rPr>
              <a:t>Смотр-конкурс на лучшую организацию туристско-краеведческой работы среди </a:t>
            </a:r>
            <a:r>
              <a:rPr lang="ru-RU" sz="2400" b="1" dirty="0" smtClean="0">
                <a:effectLst/>
              </a:rPr>
              <a:t>образовательных организаций города Челябинска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ru-RU" sz="1800" dirty="0" smtClean="0">
                <a:solidFill>
                  <a:schemeClr val="tx1"/>
                </a:solidFill>
                <a:latin typeface="+mn-lt"/>
              </a:rPr>
              <a:t>Смотр-конкурс проводится ежегодно. </a:t>
            </a:r>
          </a:p>
          <a:p>
            <a:pPr marL="0" indent="457200" algn="just">
              <a:buNone/>
            </a:pPr>
            <a:r>
              <a:rPr lang="ru-RU" sz="1800" dirty="0" smtClean="0">
                <a:solidFill>
                  <a:schemeClr val="tx1"/>
                </a:solidFill>
                <a:latin typeface="+mn-lt"/>
              </a:rPr>
              <a:t>Подведение итогов смотра-конкурса происходит в ноябре-декабре текущего учебного года за прошедший учебный год.</a:t>
            </a:r>
          </a:p>
          <a:p>
            <a:pPr marL="0" indent="457200" algn="just">
              <a:buNone/>
            </a:pPr>
            <a:r>
              <a:rPr lang="ru-RU" sz="1800" dirty="0" smtClean="0">
                <a:solidFill>
                  <a:schemeClr val="tx1"/>
                </a:solidFill>
                <a:latin typeface="+mn-lt"/>
              </a:rPr>
              <a:t>В смотре-конкурсе 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на лучшую организацию туристско-краеведческой работы среди образовательных организаций города в </a:t>
            </a:r>
            <a:r>
              <a:rPr lang="ru-RU" sz="1800" dirty="0" smtClean="0">
                <a:solidFill>
                  <a:schemeClr val="tx1"/>
                </a:solidFill>
                <a:latin typeface="+mn-lt"/>
              </a:rPr>
              <a:t>2021/2022 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учебном </a:t>
            </a:r>
            <a:r>
              <a:rPr lang="ru-RU" sz="1800" dirty="0" smtClean="0">
                <a:solidFill>
                  <a:schemeClr val="tx1"/>
                </a:solidFill>
                <a:latin typeface="+mn-lt"/>
              </a:rPr>
              <a:t>году приняли 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участие </a:t>
            </a:r>
            <a:r>
              <a:rPr lang="ru-RU" sz="1800" dirty="0" smtClean="0">
                <a:solidFill>
                  <a:schemeClr val="tx1"/>
                </a:solidFill>
                <a:latin typeface="+mn-lt"/>
              </a:rPr>
              <a:t>обучающиеся и воспитанники из 118 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образовательных организаций города Челябинска</a:t>
            </a:r>
            <a:r>
              <a:rPr lang="ru-RU" sz="1800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0" indent="457200" algn="just">
              <a:buNone/>
            </a:pPr>
            <a:r>
              <a:rPr lang="ru-RU" sz="1800" dirty="0" smtClean="0">
                <a:solidFill>
                  <a:schemeClr val="tx1"/>
                </a:solidFill>
                <a:latin typeface="+mn-lt"/>
              </a:rPr>
              <a:t>По результатам участия во всех мероприятиях туристско-краеведческой направленности были определены победители Смотра-конкурса:</a:t>
            </a:r>
          </a:p>
          <a:p>
            <a:pPr marL="0" indent="457200" algn="just"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+mn-lt"/>
              </a:rPr>
              <a:t>1 место – МАОУ «СОШ № 112 г. Челябинска» – 209 баллов;</a:t>
            </a:r>
          </a:p>
          <a:p>
            <a:pPr marL="0" indent="457200" algn="just"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+mn-lt"/>
              </a:rPr>
              <a:t>2 место – МБОУ 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«СОШ № </a:t>
            </a:r>
            <a:r>
              <a:rPr lang="ru-RU" sz="1800" b="1" dirty="0" smtClean="0">
                <a:solidFill>
                  <a:schemeClr val="tx1"/>
                </a:solidFill>
                <a:latin typeface="+mn-lt"/>
              </a:rPr>
              <a:t>68 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г. Челябинска» – </a:t>
            </a:r>
            <a:r>
              <a:rPr lang="ru-RU" sz="1800" b="1" dirty="0" smtClean="0">
                <a:solidFill>
                  <a:schemeClr val="tx1"/>
                </a:solidFill>
                <a:latin typeface="+mn-lt"/>
              </a:rPr>
              <a:t>191 балл;</a:t>
            </a:r>
          </a:p>
          <a:p>
            <a:pPr marL="0" indent="457200" algn="just"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+mn-lt"/>
              </a:rPr>
              <a:t>3 место – МАОУ 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«СОШ № </a:t>
            </a:r>
            <a:r>
              <a:rPr lang="ru-RU" sz="1800" b="1" dirty="0" smtClean="0">
                <a:solidFill>
                  <a:schemeClr val="tx1"/>
                </a:solidFill>
                <a:latin typeface="+mn-lt"/>
              </a:rPr>
              <a:t>137 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г. Челябинска» – </a:t>
            </a:r>
            <a:r>
              <a:rPr lang="ru-RU" sz="1800" b="1" dirty="0" smtClean="0">
                <a:solidFill>
                  <a:schemeClr val="tx1"/>
                </a:solidFill>
                <a:latin typeface="+mn-lt"/>
              </a:rPr>
              <a:t>153 баллов.</a:t>
            </a:r>
          </a:p>
          <a:p>
            <a:pPr marL="0" indent="457200" algn="just">
              <a:buNone/>
            </a:pPr>
            <a:endParaRPr lang="ru-RU" sz="1800" dirty="0" smtClean="0">
              <a:solidFill>
                <a:schemeClr val="tx1"/>
              </a:solidFill>
              <a:latin typeface="+mn-lt"/>
            </a:endParaRPr>
          </a:p>
          <a:p>
            <a:pPr marL="0" indent="457200" algn="just">
              <a:buNone/>
            </a:pPr>
            <a:r>
              <a:rPr lang="ru-RU" sz="1800" dirty="0" smtClean="0">
                <a:solidFill>
                  <a:schemeClr val="tx1"/>
                </a:solidFill>
                <a:latin typeface="+mn-lt"/>
              </a:rPr>
              <a:t>Приказ Комитета по делам образования г. Челябинска «О результатах смотра-конкурса…» от 25.11.2022 № 2906-у.</a:t>
            </a:r>
          </a:p>
        </p:txBody>
      </p:sp>
    </p:spTree>
    <p:extLst>
      <p:ext uri="{BB962C8B-B14F-4D97-AF65-F5344CB8AC3E}">
        <p14:creationId xmlns:p14="http://schemas.microsoft.com/office/powerpoint/2010/main" val="414881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3888432"/>
          </a:xfrm>
        </p:spPr>
        <p:txBody>
          <a:bodyPr anchor="ctr"/>
          <a:lstStyle/>
          <a:p>
            <a:r>
              <a:rPr lang="ru-RU" sz="4000" b="1" dirty="0">
                <a:effectLst/>
              </a:rPr>
              <a:t>Анализ уровня сформированности системы воспитания и дополнительного образования в контексте деятельности ГМО ТКН в 2022/2023 учебном году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4797152"/>
            <a:ext cx="7772400" cy="1512168"/>
          </a:xfrm>
        </p:spPr>
        <p:txBody>
          <a:bodyPr/>
          <a:lstStyle/>
          <a:p>
            <a:pPr algn="l"/>
            <a:r>
              <a:rPr lang="ru-RU" b="1" dirty="0">
                <a:solidFill>
                  <a:schemeClr val="tx1"/>
                </a:solidFill>
              </a:rPr>
              <a:t>Герасимов Сергей Владимирович,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dirty="0">
                <a:solidFill>
                  <a:schemeClr val="tx1"/>
                </a:solidFill>
              </a:rPr>
              <a:t>заведующий отделом туризма </a:t>
            </a:r>
            <a:r>
              <a:rPr lang="ru-RU" dirty="0" smtClean="0">
                <a:solidFill>
                  <a:schemeClr val="tx1"/>
                </a:solidFill>
              </a:rPr>
              <a:t>Муниципального бюджетного учреждения дополнительного образования «Станция юных туристов г. Челябинска», </a:t>
            </a:r>
            <a:r>
              <a:rPr lang="ru-RU" dirty="0">
                <a:solidFill>
                  <a:schemeClr val="tx1"/>
                </a:solidFill>
              </a:rPr>
              <a:t>руководитель ГМО</a:t>
            </a:r>
          </a:p>
        </p:txBody>
      </p:sp>
    </p:spTree>
    <p:extLst>
      <p:ext uri="{BB962C8B-B14F-4D97-AF65-F5344CB8AC3E}">
        <p14:creationId xmlns:p14="http://schemas.microsoft.com/office/powerpoint/2010/main" val="426294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2400" b="1" dirty="0">
                <a:effectLst/>
              </a:rPr>
              <a:t>Походно-экспедиционная деятельность </a:t>
            </a:r>
            <a:r>
              <a:rPr lang="ru-RU" sz="2400" b="1" dirty="0" smtClean="0">
                <a:effectLst/>
              </a:rPr>
              <a:t>2022 года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900" dirty="0" smtClean="0">
                <a:solidFill>
                  <a:schemeClr val="tx1"/>
                </a:solidFill>
                <a:latin typeface="+mn-lt"/>
              </a:rPr>
              <a:t>В маршрутно-квалификационных комиссиях </a:t>
            </a:r>
            <a:r>
              <a:rPr lang="ru-RU" sz="1900" dirty="0">
                <a:solidFill>
                  <a:schemeClr val="tx1"/>
                </a:solidFill>
                <a:latin typeface="+mn-lt"/>
              </a:rPr>
              <a:t>МБУДО «СЮТур </a:t>
            </a:r>
            <a:r>
              <a:rPr lang="ru-RU" sz="1900" dirty="0" smtClean="0">
                <a:solidFill>
                  <a:schemeClr val="tx1"/>
                </a:solidFill>
                <a:latin typeface="+mn-lt"/>
              </a:rPr>
              <a:t>г.Челябинска</a:t>
            </a:r>
            <a:r>
              <a:rPr lang="ru-RU" sz="1900" dirty="0">
                <a:solidFill>
                  <a:schemeClr val="tx1"/>
                </a:solidFill>
                <a:latin typeface="+mn-lt"/>
              </a:rPr>
              <a:t>» и МАУДО «</a:t>
            </a:r>
            <a:r>
              <a:rPr lang="ru-RU" sz="1900" dirty="0" err="1">
                <a:solidFill>
                  <a:schemeClr val="tx1"/>
                </a:solidFill>
                <a:latin typeface="+mn-lt"/>
              </a:rPr>
              <a:t>ЦДЮТур</a:t>
            </a:r>
            <a:r>
              <a:rPr lang="ru-RU" sz="1900" dirty="0">
                <a:solidFill>
                  <a:schemeClr val="tx1"/>
                </a:solidFill>
                <a:latin typeface="+mn-lt"/>
              </a:rPr>
              <a:t> «Космос» г.Челябинска» </a:t>
            </a:r>
            <a:r>
              <a:rPr lang="ru-RU" sz="1900" dirty="0" smtClean="0">
                <a:solidFill>
                  <a:schemeClr val="tx1"/>
                </a:solidFill>
                <a:latin typeface="+mn-lt"/>
              </a:rPr>
              <a:t>было зарегистрировано 203 похода </a:t>
            </a:r>
            <a:r>
              <a:rPr lang="ru-RU" sz="1900" dirty="0">
                <a:solidFill>
                  <a:schemeClr val="tx1"/>
                </a:solidFill>
                <a:latin typeface="+mn-lt"/>
              </a:rPr>
              <a:t>и экспедиций, проведенных в период с 01 </a:t>
            </a:r>
            <a:r>
              <a:rPr lang="ru-RU" sz="1900" dirty="0" smtClean="0">
                <a:solidFill>
                  <a:schemeClr val="tx1"/>
                </a:solidFill>
                <a:latin typeface="+mn-lt"/>
              </a:rPr>
              <a:t>сентября 2021 </a:t>
            </a:r>
            <a:r>
              <a:rPr lang="ru-RU" sz="1900" dirty="0">
                <a:solidFill>
                  <a:schemeClr val="tx1"/>
                </a:solidFill>
                <a:latin typeface="+mn-lt"/>
              </a:rPr>
              <a:t>года по 31 августа </a:t>
            </a:r>
            <a:r>
              <a:rPr lang="ru-RU" sz="1900" dirty="0" smtClean="0">
                <a:solidFill>
                  <a:schemeClr val="tx1"/>
                </a:solidFill>
                <a:latin typeface="+mn-lt"/>
              </a:rPr>
              <a:t>2022 </a:t>
            </a:r>
            <a:r>
              <a:rPr lang="ru-RU" sz="1900" dirty="0">
                <a:solidFill>
                  <a:schemeClr val="tx1"/>
                </a:solidFill>
                <a:latin typeface="+mn-lt"/>
              </a:rPr>
              <a:t>года в </a:t>
            </a:r>
            <a:r>
              <a:rPr lang="ru-RU" sz="1900" dirty="0" err="1">
                <a:solidFill>
                  <a:schemeClr val="tx1"/>
                </a:solidFill>
                <a:latin typeface="+mn-lt"/>
              </a:rPr>
              <a:t>т.ч</a:t>
            </a:r>
            <a:r>
              <a:rPr lang="ru-RU" sz="1900" dirty="0">
                <a:solidFill>
                  <a:schemeClr val="tx1"/>
                </a:solidFill>
                <a:latin typeface="+mn-lt"/>
              </a:rPr>
              <a:t>.:  </a:t>
            </a:r>
          </a:p>
          <a:p>
            <a:pPr lvl="1" algn="just">
              <a:buFont typeface="Symbol" pitchFamily="18" charset="2"/>
              <a:buChar char="-"/>
            </a:pPr>
            <a:r>
              <a:rPr lang="ru-RU" sz="1900" dirty="0" smtClean="0">
                <a:solidFill>
                  <a:schemeClr val="tx1"/>
                </a:solidFill>
                <a:latin typeface="+mn-lt"/>
              </a:rPr>
              <a:t>143 </a:t>
            </a:r>
            <a:r>
              <a:rPr lang="ru-RU" sz="1900" dirty="0" err="1">
                <a:solidFill>
                  <a:schemeClr val="tx1"/>
                </a:solidFill>
                <a:latin typeface="+mn-lt"/>
              </a:rPr>
              <a:t>некатегорированных</a:t>
            </a:r>
            <a:r>
              <a:rPr lang="ru-RU" sz="1900" dirty="0">
                <a:solidFill>
                  <a:schemeClr val="tx1"/>
                </a:solidFill>
                <a:latin typeface="+mn-lt"/>
              </a:rPr>
              <a:t> походов (походы выходного дня)</a:t>
            </a:r>
            <a:r>
              <a:rPr lang="ru-RU" sz="1900" dirty="0" smtClean="0">
                <a:solidFill>
                  <a:schemeClr val="tx1"/>
                </a:solidFill>
                <a:latin typeface="+mn-lt"/>
              </a:rPr>
              <a:t>;</a:t>
            </a:r>
          </a:p>
          <a:p>
            <a:pPr lvl="1" algn="just">
              <a:buFont typeface="Symbol" pitchFamily="18" charset="2"/>
              <a:buChar char="-"/>
            </a:pPr>
            <a:r>
              <a:rPr lang="ru-RU" sz="1900" dirty="0" smtClean="0">
                <a:solidFill>
                  <a:schemeClr val="tx1"/>
                </a:solidFill>
                <a:latin typeface="+mn-lt"/>
              </a:rPr>
              <a:t>40 </a:t>
            </a:r>
            <a:r>
              <a:rPr lang="ru-RU" sz="1900" dirty="0">
                <a:solidFill>
                  <a:schemeClr val="tx1"/>
                </a:solidFill>
                <a:latin typeface="+mn-lt"/>
              </a:rPr>
              <a:t>походов 1-й – 3-й степени сложности</a:t>
            </a:r>
            <a:r>
              <a:rPr lang="ru-RU" sz="1900" dirty="0" smtClean="0">
                <a:solidFill>
                  <a:schemeClr val="tx1"/>
                </a:solidFill>
                <a:latin typeface="+mn-lt"/>
              </a:rPr>
              <a:t>;</a:t>
            </a:r>
          </a:p>
          <a:p>
            <a:pPr lvl="1" algn="just">
              <a:buFont typeface="Symbol" pitchFamily="18" charset="2"/>
              <a:buChar char="-"/>
            </a:pPr>
            <a:r>
              <a:rPr lang="ru-RU" sz="1900" dirty="0" smtClean="0">
                <a:solidFill>
                  <a:schemeClr val="tx1"/>
                </a:solidFill>
                <a:latin typeface="+mn-lt"/>
              </a:rPr>
              <a:t>16 походов </a:t>
            </a:r>
            <a:r>
              <a:rPr lang="ru-RU" sz="1900" dirty="0">
                <a:solidFill>
                  <a:schemeClr val="tx1"/>
                </a:solidFill>
                <a:latin typeface="+mn-lt"/>
              </a:rPr>
              <a:t>1-й категории сложности; </a:t>
            </a:r>
          </a:p>
          <a:p>
            <a:pPr lvl="1" algn="just">
              <a:buFont typeface="Symbol" pitchFamily="18" charset="2"/>
              <a:buChar char="-"/>
            </a:pPr>
            <a:r>
              <a:rPr lang="ru-RU" sz="1900" dirty="0" smtClean="0">
                <a:solidFill>
                  <a:schemeClr val="tx1"/>
                </a:solidFill>
                <a:latin typeface="+mn-lt"/>
              </a:rPr>
              <a:t>2 похода </a:t>
            </a:r>
            <a:r>
              <a:rPr lang="ru-RU" sz="1900" dirty="0">
                <a:solidFill>
                  <a:schemeClr val="tx1"/>
                </a:solidFill>
                <a:latin typeface="+mn-lt"/>
              </a:rPr>
              <a:t>2-й категории сложности</a:t>
            </a:r>
            <a:r>
              <a:rPr lang="ru-RU" sz="1900" dirty="0" smtClean="0">
                <a:solidFill>
                  <a:schemeClr val="tx1"/>
                </a:solidFill>
                <a:latin typeface="+mn-lt"/>
              </a:rPr>
              <a:t>;</a:t>
            </a:r>
          </a:p>
          <a:p>
            <a:pPr lvl="1" algn="just">
              <a:buFont typeface="Symbol" pitchFamily="18" charset="2"/>
              <a:buChar char="-"/>
            </a:pPr>
            <a:r>
              <a:rPr lang="ru-RU" sz="1900" dirty="0" smtClean="0">
                <a:solidFill>
                  <a:schemeClr val="tx1"/>
                </a:solidFill>
                <a:latin typeface="+mn-lt"/>
              </a:rPr>
              <a:t>1 поход 3-й категории сложности;</a:t>
            </a:r>
          </a:p>
          <a:p>
            <a:pPr lvl="1" algn="just">
              <a:buFont typeface="Symbol" pitchFamily="18" charset="2"/>
              <a:buChar char="-"/>
            </a:pPr>
            <a:r>
              <a:rPr lang="ru-RU" sz="1900" dirty="0" smtClean="0">
                <a:solidFill>
                  <a:schemeClr val="tx1"/>
                </a:solidFill>
                <a:latin typeface="+mn-lt"/>
              </a:rPr>
              <a:t>1 экспедиция.</a:t>
            </a:r>
          </a:p>
        </p:txBody>
      </p:sp>
    </p:spTree>
    <p:extLst>
      <p:ext uri="{BB962C8B-B14F-4D97-AF65-F5344CB8AC3E}">
        <p14:creationId xmlns:p14="http://schemas.microsoft.com/office/powerpoint/2010/main" val="289046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196752"/>
            <a:ext cx="7772400" cy="4464495"/>
          </a:xfrm>
        </p:spPr>
        <p:txBody>
          <a:bodyPr/>
          <a:lstStyle/>
          <a:p>
            <a:pPr indent="457200" algn="just"/>
            <a:r>
              <a:rPr lang="ru-RU" dirty="0" smtClean="0">
                <a:solidFill>
                  <a:schemeClr val="tx1"/>
                </a:solidFill>
                <a:latin typeface="+mn-lt"/>
              </a:rPr>
              <a:t>Одной из наиболее важных задач ГМО является работа с кадрами.</a:t>
            </a:r>
          </a:p>
          <a:p>
            <a:pPr indent="457200" algn="just"/>
            <a:r>
              <a:rPr lang="ru-RU" dirty="0" smtClean="0">
                <a:solidFill>
                  <a:schemeClr val="tx1"/>
                </a:solidFill>
                <a:latin typeface="+mn-lt"/>
              </a:rPr>
              <a:t>С 07 октября 2022 года по 31 мая 2023 года на базе МБУДО «СЮТур г. Челябинска» проводились городские учебно-методические курсы повышения квалификации туристских кадров по программе: «Инструктор детско-юношеского туризма».</a:t>
            </a:r>
          </a:p>
          <a:p>
            <a:pPr indent="457200" algn="just"/>
            <a:r>
              <a:rPr lang="ru-RU" dirty="0">
                <a:solidFill>
                  <a:schemeClr val="tx1"/>
                </a:solidFill>
                <a:latin typeface="+mn-lt"/>
              </a:rPr>
              <a:t>В рамках Курсов 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осуществлялась 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подготовка и повышение квалификации туристских кадров, способных качественно и безаварийно проводить туристско-краеведческие мероприятия с детьми и подростками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indent="457200" algn="just"/>
            <a:r>
              <a:rPr lang="ru-RU" dirty="0">
                <a:solidFill>
                  <a:schemeClr val="tx1"/>
                </a:solidFill>
                <a:latin typeface="+mn-lt"/>
              </a:rPr>
              <a:t>Итого: Курсы успешно завершили  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9  человек.</a:t>
            </a:r>
            <a:endParaRPr lang="ru-RU" dirty="0">
              <a:solidFill>
                <a:schemeClr val="tx1"/>
              </a:solidFill>
              <a:latin typeface="+mn-lt"/>
            </a:endParaRPr>
          </a:p>
          <a:p>
            <a:pPr indent="457200" algn="just"/>
            <a:r>
              <a:rPr lang="ru-RU" dirty="0">
                <a:solidFill>
                  <a:schemeClr val="tx1"/>
                </a:solidFill>
                <a:latin typeface="+mn-lt"/>
              </a:rPr>
              <a:t>Программа курсов была полностью реализована.</a:t>
            </a:r>
          </a:p>
          <a:p>
            <a:pPr indent="457200" algn="just"/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2400" b="1" dirty="0" smtClean="0">
                <a:effectLst/>
              </a:rPr>
              <a:t>Система подготовки кадров туристско-краеведческой направленности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4439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620688"/>
            <a:ext cx="7772400" cy="5544615"/>
          </a:xfrm>
        </p:spPr>
        <p:txBody>
          <a:bodyPr/>
          <a:lstStyle/>
          <a:p>
            <a:pPr indent="457200" algn="just"/>
            <a:r>
              <a:rPr lang="ru-RU" dirty="0" smtClean="0">
                <a:solidFill>
                  <a:schemeClr val="tx1"/>
                </a:solidFill>
                <a:latin typeface="+mn-lt"/>
              </a:rPr>
              <a:t>Завершилось 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обучение 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в Школе подготовки туристских кадров МАУДО «Центр детско-юношеского туризма «Космос» г. Челябинска» В 2021 году более 50 человек повысили свою квалификацию по программам «Организатор спортивного туризма», «Инструктор-проводник», «Инструктор 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детско-юношеского 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туризма». </a:t>
            </a:r>
          </a:p>
          <a:p>
            <a:pPr indent="457200" algn="just"/>
            <a:r>
              <a:rPr lang="ru-RU" dirty="0">
                <a:solidFill>
                  <a:schemeClr val="tx1"/>
                </a:solidFill>
                <a:latin typeface="+mn-lt"/>
              </a:rPr>
              <a:t>В рамках обучения курсанты получили теоретические знания как в дисциплине 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«маршрут», 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так и в дисциплине 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«дистанция», 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прошли несколько </a:t>
            </a:r>
            <a:r>
              <a:rPr lang="ru-RU">
                <a:solidFill>
                  <a:schemeClr val="tx1"/>
                </a:solidFill>
                <a:latin typeface="+mn-lt"/>
              </a:rPr>
              <a:t>учебно-тренировочных </a:t>
            </a:r>
            <a:r>
              <a:rPr lang="ru-RU" smtClean="0">
                <a:solidFill>
                  <a:schemeClr val="tx1"/>
                </a:solidFill>
                <a:latin typeface="+mn-lt"/>
              </a:rPr>
              <a:t>походов, 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а также зачётный: у 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«организаторов» 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это был трёхдневный степенной маршрут, у инструкторов-проводников и инструкторов ДЮТ 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– маршрут 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1 категории сложности. За время обучения слушатели также сдали экзамен и получили звание спортивного судьи 3 категории.</a:t>
            </a:r>
            <a:endParaRPr lang="ru-RU" dirty="0" smtClean="0">
              <a:solidFill>
                <a:schemeClr val="tx1"/>
              </a:solidFill>
              <a:latin typeface="+mn-lt"/>
            </a:endParaRPr>
          </a:p>
          <a:p>
            <a:pPr indent="457200" algn="just"/>
            <a:endParaRPr lang="ru-RU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413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5544616"/>
          </a:xfrm>
        </p:spPr>
        <p:txBody>
          <a:bodyPr anchor="t"/>
          <a:lstStyle/>
          <a:p>
            <a:pPr algn="l"/>
            <a:r>
              <a:rPr lang="ru-RU" sz="2800" b="1" i="1" dirty="0" smtClean="0">
                <a:effectLst/>
              </a:rPr>
              <a:t>Организационно-управленческая деятельность</a:t>
            </a:r>
            <a:r>
              <a:rPr lang="ru-RU" sz="2000" b="1" i="1" dirty="0" smtClean="0">
                <a:effectLst/>
              </a:rPr>
              <a:t/>
            </a:r>
            <a:br>
              <a:rPr lang="ru-RU" sz="2000" b="1" i="1" dirty="0" smtClean="0">
                <a:effectLst/>
              </a:rPr>
            </a:br>
            <a:r>
              <a:rPr lang="ru-RU" sz="2000" b="1" i="1" dirty="0" smtClean="0">
                <a:effectLst/>
              </a:rPr>
              <a:t/>
            </a:r>
            <a:br>
              <a:rPr lang="ru-RU" sz="2000" b="1" i="1" dirty="0" smtClean="0">
                <a:effectLst/>
              </a:rPr>
            </a:br>
            <a:r>
              <a:rPr lang="ru-RU" sz="1600" dirty="0">
                <a:effectLst/>
              </a:rPr>
              <a:t/>
            </a:r>
            <a:br>
              <a:rPr lang="ru-RU" sz="1600" dirty="0">
                <a:effectLst/>
              </a:rPr>
            </a:br>
            <a:r>
              <a:rPr lang="ru-RU" sz="2000" b="1" dirty="0">
                <a:solidFill>
                  <a:schemeClr val="tx1"/>
                </a:solidFill>
                <a:effectLst/>
              </a:rPr>
              <a:t>В </a:t>
            </a:r>
            <a:r>
              <a:rPr lang="ru-RU" sz="2000" b="1" dirty="0" smtClean="0">
                <a:solidFill>
                  <a:schemeClr val="tx1"/>
                </a:solidFill>
                <a:effectLst/>
              </a:rPr>
              <a:t>2022/2023 </a:t>
            </a:r>
            <a:r>
              <a:rPr lang="ru-RU" sz="2000" b="1" dirty="0">
                <a:solidFill>
                  <a:schemeClr val="tx1"/>
                </a:solidFill>
                <a:effectLst/>
              </a:rPr>
              <a:t>учебном году ГМО </a:t>
            </a:r>
            <a:r>
              <a:rPr lang="ru-RU" sz="2000" b="1" i="1" dirty="0">
                <a:solidFill>
                  <a:schemeClr val="tx1"/>
                </a:solidFill>
                <a:effectLst/>
              </a:rPr>
              <a:t>педагогов дополнительного образования туристско-краеведческой направленности</a:t>
            </a:r>
            <a:r>
              <a:rPr lang="ru-RU" sz="2000" b="1" dirty="0">
                <a:solidFill>
                  <a:schemeClr val="tx1"/>
                </a:solidFill>
                <a:effectLst/>
              </a:rPr>
              <a:t> для специалистов системы образования города Челябинска было проведено </a:t>
            </a:r>
            <a:r>
              <a:rPr lang="ru-RU" sz="2000" b="1" dirty="0" smtClean="0">
                <a:solidFill>
                  <a:schemeClr val="tx1"/>
                </a:solidFill>
                <a:effectLst/>
              </a:rPr>
              <a:t>11 </a:t>
            </a:r>
            <a:r>
              <a:rPr lang="ru-RU" sz="2000" b="1" dirty="0">
                <a:solidFill>
                  <a:schemeClr val="tx1"/>
                </a:solidFill>
                <a:effectLst/>
              </a:rPr>
              <a:t>методических мероприятий. Из них: </a:t>
            </a:r>
            <a:r>
              <a:rPr lang="ru-RU" sz="2000" b="1" dirty="0" smtClean="0">
                <a:solidFill>
                  <a:schemeClr val="tx1"/>
                </a:solidFill>
                <a:effectLst/>
              </a:rPr>
              <a:t>7 </a:t>
            </a:r>
            <a:r>
              <a:rPr lang="ru-RU" sz="2000" b="1" dirty="0">
                <a:solidFill>
                  <a:schemeClr val="tx1"/>
                </a:solidFill>
                <a:effectLst/>
              </a:rPr>
              <a:t>семинаров</a:t>
            </a:r>
            <a:r>
              <a:rPr lang="ru-RU" sz="2000" b="1" i="1" dirty="0">
                <a:solidFill>
                  <a:schemeClr val="tx1"/>
                </a:solidFill>
                <a:effectLst/>
              </a:rPr>
              <a:t>.</a:t>
            </a:r>
            <a:r>
              <a:rPr lang="ru-RU" sz="2000" b="1" dirty="0">
                <a:solidFill>
                  <a:schemeClr val="tx1"/>
                </a:solidFill>
                <a:effectLst/>
              </a:rPr>
              <a:t/>
            </a:r>
            <a:br>
              <a:rPr lang="ru-RU" sz="2000" b="1" dirty="0">
                <a:solidFill>
                  <a:schemeClr val="tx1"/>
                </a:solidFill>
                <a:effectLst/>
              </a:rPr>
            </a:br>
            <a:r>
              <a:rPr lang="ru-RU" sz="20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effectLst/>
              </a:rPr>
            </a:br>
            <a:r>
              <a:rPr lang="ru-RU" sz="2000" b="1" dirty="0" smtClean="0">
                <a:solidFill>
                  <a:schemeClr val="tx1"/>
                </a:solidFill>
                <a:effectLst/>
              </a:rPr>
              <a:t>Методические </a:t>
            </a:r>
            <a:r>
              <a:rPr lang="ru-RU" sz="2000" b="1" dirty="0">
                <a:solidFill>
                  <a:schemeClr val="tx1"/>
                </a:solidFill>
                <a:effectLst/>
              </a:rPr>
              <a:t>мероприятия, организованные для специалистов системы образования города Челябинска, в </a:t>
            </a:r>
            <a:r>
              <a:rPr lang="ru-RU" sz="2000" b="1" dirty="0" smtClean="0">
                <a:solidFill>
                  <a:schemeClr val="tx1"/>
                </a:solidFill>
                <a:effectLst/>
              </a:rPr>
              <a:t>2022/2023 </a:t>
            </a:r>
            <a:r>
              <a:rPr lang="ru-RU" sz="2000" b="1" dirty="0">
                <a:solidFill>
                  <a:schemeClr val="tx1"/>
                </a:solidFill>
                <a:effectLst/>
              </a:rPr>
              <a:t>учебном году были направлены на</a:t>
            </a:r>
            <a:r>
              <a:rPr lang="ru-RU" sz="2000" b="1" i="1" dirty="0">
                <a:solidFill>
                  <a:schemeClr val="tx1"/>
                </a:solidFill>
                <a:effectLst/>
              </a:rPr>
              <a:t> </a:t>
            </a:r>
            <a:r>
              <a:rPr lang="ru-RU" sz="2000" b="1" dirty="0">
                <a:solidFill>
                  <a:schemeClr val="tx1"/>
                </a:solidFill>
                <a:effectLst/>
              </a:rPr>
              <a:t>организацию профессионального общения, обмена опытом педагогов дополнительного образования туристско-краеведческой направленности с целью повышения их профессиональной компетентности, учебно-методической работы</a:t>
            </a:r>
            <a:r>
              <a:rPr lang="ru-RU" sz="2000" b="1" i="1" dirty="0">
                <a:solidFill>
                  <a:schemeClr val="tx1"/>
                </a:solidFill>
                <a:effectLst/>
              </a:rPr>
              <a:t>.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58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5544616"/>
          </a:xfrm>
        </p:spPr>
        <p:txBody>
          <a:bodyPr anchor="t"/>
          <a:lstStyle/>
          <a:p>
            <a:pPr algn="l"/>
            <a:r>
              <a:rPr lang="ru-RU" sz="2800" b="1" i="1" dirty="0" smtClean="0">
                <a:effectLst/>
              </a:rPr>
              <a:t>Организационно-управленческая деятельность</a:t>
            </a:r>
            <a:r>
              <a:rPr lang="ru-RU" sz="2000" b="1" i="1" dirty="0" smtClean="0">
                <a:effectLst/>
              </a:rPr>
              <a:t/>
            </a:r>
            <a:br>
              <a:rPr lang="ru-RU" sz="2000" b="1" i="1" dirty="0" smtClean="0">
                <a:effectLst/>
              </a:rPr>
            </a:br>
            <a:r>
              <a:rPr lang="ru-RU" sz="2000" b="1" i="1" dirty="0" smtClean="0">
                <a:effectLst/>
              </a:rPr>
              <a:t/>
            </a:r>
            <a:br>
              <a:rPr lang="ru-RU" sz="2000" b="1" i="1" dirty="0" smtClean="0">
                <a:effectLst/>
              </a:rPr>
            </a:br>
            <a:r>
              <a:rPr lang="ru-RU" sz="1600" dirty="0">
                <a:effectLst/>
              </a:rPr>
              <a:t/>
            </a:r>
            <a:br>
              <a:rPr lang="ru-RU" sz="1600" dirty="0">
                <a:effectLst/>
              </a:rPr>
            </a:br>
            <a:r>
              <a:rPr lang="ru-RU" sz="2000" b="1" dirty="0">
                <a:solidFill>
                  <a:schemeClr val="tx1"/>
                </a:solidFill>
                <a:effectLst/>
              </a:rPr>
              <a:t>В качестве организаторов мероприятий выступили такие организации, как </a:t>
            </a:r>
            <a:r>
              <a:rPr lang="ru-RU" sz="2000" b="1" i="1" dirty="0">
                <a:solidFill>
                  <a:schemeClr val="tx1"/>
                </a:solidFill>
                <a:effectLst/>
              </a:rPr>
              <a:t>МБУДО «Станция юных туристов г.Челябинска» (руководитель – Кондратенков Ю.В.), ГБУДО «Областной центр дополнительного образования детей» (руководитель – Растегняева О.С.)</a:t>
            </a:r>
            <a:r>
              <a:rPr lang="ru-RU" sz="2000" b="1" dirty="0">
                <a:solidFill>
                  <a:schemeClr val="tx1"/>
                </a:solidFill>
                <a:effectLst/>
              </a:rPr>
              <a:t/>
            </a:r>
            <a:br>
              <a:rPr lang="ru-RU" sz="2000" b="1" dirty="0">
                <a:solidFill>
                  <a:schemeClr val="tx1"/>
                </a:solidFill>
                <a:effectLst/>
              </a:rPr>
            </a:br>
            <a:r>
              <a:rPr lang="ru-RU" sz="20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effectLst/>
              </a:rPr>
            </a:br>
            <a:r>
              <a:rPr lang="ru-RU" sz="2000" b="1" dirty="0" smtClean="0">
                <a:solidFill>
                  <a:schemeClr val="tx1"/>
                </a:solidFill>
                <a:effectLst/>
              </a:rPr>
              <a:t>В </a:t>
            </a:r>
            <a:r>
              <a:rPr lang="ru-RU" sz="2000" b="1" dirty="0">
                <a:solidFill>
                  <a:schemeClr val="tx1"/>
                </a:solidFill>
                <a:effectLst/>
              </a:rPr>
              <a:t>качестве социальных партнеров методических мероприятий ГМО </a:t>
            </a:r>
            <a:r>
              <a:rPr lang="ru-RU" sz="2000" b="1" i="1" dirty="0">
                <a:solidFill>
                  <a:schemeClr val="tx1"/>
                </a:solidFill>
                <a:effectLst/>
              </a:rPr>
              <a:t>педагогов дополнительного образования туристско-краеведческой направленности</a:t>
            </a:r>
            <a:r>
              <a:rPr lang="ru-RU" sz="2000" b="1" dirty="0">
                <a:solidFill>
                  <a:schemeClr val="tx1"/>
                </a:solidFill>
                <a:effectLst/>
              </a:rPr>
              <a:t> выступили: </a:t>
            </a:r>
            <a:r>
              <a:rPr lang="ru-RU" sz="2000" b="1" i="1" dirty="0">
                <a:solidFill>
                  <a:schemeClr val="tx1"/>
                </a:solidFill>
                <a:effectLst/>
              </a:rPr>
              <a:t>ГБУДО «Областной центр дополнительного образования детей» (руководитель – Растегняева О.С., ГФСОО «Федерация спортивного туризма г. Челябинска» (председатель Черных М.А.), МАУДО «Центр детско-юношеского туризма «Космос» г.Челябинска» (директор Осипов П.В.).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22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008112"/>
          </a:xfr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2000" b="1" dirty="0" smtClean="0">
                <a:effectLst/>
              </a:rPr>
              <a:t>Конкурс на самую социально активную образовательную организацию города Челябинска по итогам 2022/2023 учебного года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968552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ru-RU" sz="1800" dirty="0" smtClean="0">
                <a:solidFill>
                  <a:schemeClr val="tx1"/>
                </a:solidFill>
                <a:latin typeface="+mn-lt"/>
              </a:rPr>
              <a:t>Показатель «Социальная активность в воспитательном пространстве» учитывал результаты участия образовательных организаций в мероприятиях, проводимых в рамках приоритетных направлений развития воспитания и дополнительного образования обучающихся в муниципальном образовательном пространстве города Челябинска».</a:t>
            </a:r>
          </a:p>
          <a:p>
            <a:pPr marL="0" indent="457200" algn="just">
              <a:buNone/>
            </a:pPr>
            <a:r>
              <a:rPr lang="ru-RU" sz="1800" dirty="0" smtClean="0">
                <a:solidFill>
                  <a:schemeClr val="tx1"/>
                </a:solidFill>
                <a:latin typeface="+mn-lt"/>
              </a:rPr>
              <a:t>Победителями по приоритетным направлениям развития воспитания и дополнительного образования: </a:t>
            </a:r>
          </a:p>
          <a:p>
            <a:pPr marL="0" indent="457200" algn="just">
              <a:buNone/>
            </a:pPr>
            <a:r>
              <a:rPr lang="ru-RU" sz="1800" b="1" i="1" dirty="0" smtClean="0">
                <a:solidFill>
                  <a:schemeClr val="tx1"/>
                </a:solidFill>
                <a:latin typeface="+mn-lt"/>
              </a:rPr>
              <a:t>Интеллектуальное воспитание и развитие обучающихся</a:t>
            </a:r>
            <a:endParaRPr lang="ru-RU" sz="1800" b="1" i="1" dirty="0">
              <a:solidFill>
                <a:schemeClr val="tx1"/>
              </a:solidFill>
              <a:latin typeface="+mn-lt"/>
            </a:endParaRPr>
          </a:p>
          <a:p>
            <a:pPr marL="0" indent="457200" algn="just">
              <a:buNone/>
            </a:pPr>
            <a:r>
              <a:rPr lang="ru-RU" sz="1800" dirty="0" smtClean="0">
                <a:solidFill>
                  <a:schemeClr val="tx1"/>
                </a:solidFill>
                <a:latin typeface="+mn-lt"/>
              </a:rPr>
              <a:t>среди ООО – </a:t>
            </a:r>
            <a:r>
              <a:rPr lang="ru-RU" sz="1800" b="1" dirty="0" smtClean="0">
                <a:solidFill>
                  <a:schemeClr val="tx1"/>
                </a:solidFill>
                <a:latin typeface="+mn-lt"/>
              </a:rPr>
              <a:t>МАОУ «Гимназия № 80 г. Челябинска»,</a:t>
            </a:r>
          </a:p>
          <a:p>
            <a:pPr marL="0" indent="457200" algn="just">
              <a:buNone/>
            </a:pPr>
            <a:r>
              <a:rPr lang="ru-RU" sz="1800" dirty="0" smtClean="0">
                <a:solidFill>
                  <a:schemeClr val="tx1"/>
                </a:solidFill>
                <a:latin typeface="+mn-lt"/>
              </a:rPr>
              <a:t>среди ОДО – </a:t>
            </a:r>
            <a:r>
              <a:rPr lang="ru-RU" sz="1800" b="1" dirty="0" smtClean="0">
                <a:solidFill>
                  <a:schemeClr val="tx1"/>
                </a:solidFill>
                <a:latin typeface="+mn-lt"/>
              </a:rPr>
              <a:t>МАУДО «ДПШ»</a:t>
            </a:r>
            <a:endParaRPr lang="ru-RU" sz="1800" dirty="0" smtClean="0">
              <a:solidFill>
                <a:schemeClr val="tx1"/>
              </a:solidFill>
              <a:latin typeface="+mn-lt"/>
            </a:endParaRPr>
          </a:p>
          <a:p>
            <a:pPr marL="0" indent="457200" algn="just">
              <a:buNone/>
            </a:pPr>
            <a:endParaRPr lang="ru-RU" sz="1800" b="1" i="1" dirty="0" smtClean="0">
              <a:solidFill>
                <a:schemeClr val="tx1"/>
              </a:solidFill>
              <a:latin typeface="+mn-lt"/>
            </a:endParaRPr>
          </a:p>
          <a:p>
            <a:pPr marL="0" indent="457200" algn="just">
              <a:buNone/>
            </a:pPr>
            <a:r>
              <a:rPr lang="ru-RU" sz="1800" b="1" i="1" dirty="0" smtClean="0">
                <a:solidFill>
                  <a:schemeClr val="tx1"/>
                </a:solidFill>
                <a:latin typeface="+mn-lt"/>
              </a:rPr>
              <a:t>Формирование здорового образа жизни обучающихся, развитие физической культуры, спорта и детско-юношеского туризма</a:t>
            </a:r>
          </a:p>
          <a:p>
            <a:pPr marL="0" indent="457200" algn="just">
              <a:buNone/>
            </a:pPr>
            <a:r>
              <a:rPr lang="ru-RU" sz="1800" dirty="0" smtClean="0">
                <a:solidFill>
                  <a:schemeClr val="tx1"/>
                </a:solidFill>
                <a:latin typeface="+mn-lt"/>
              </a:rPr>
              <a:t>среди ООО – </a:t>
            </a:r>
            <a:r>
              <a:rPr lang="ru-RU" sz="1800" b="1" dirty="0" smtClean="0">
                <a:solidFill>
                  <a:schemeClr val="tx1"/>
                </a:solidFill>
                <a:latin typeface="+mn-lt"/>
              </a:rPr>
              <a:t>МБОУ «СОШ № 116 г.Челябинска»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</a:t>
            </a:r>
            <a:endParaRPr lang="ru-RU" sz="1800" dirty="0" smtClean="0">
              <a:solidFill>
                <a:schemeClr val="tx1"/>
              </a:solidFill>
              <a:latin typeface="+mn-lt"/>
            </a:endParaRPr>
          </a:p>
          <a:p>
            <a:pPr marL="0" indent="457200" algn="just">
              <a:buNone/>
            </a:pPr>
            <a:r>
              <a:rPr lang="ru-RU" sz="1800" dirty="0" smtClean="0">
                <a:solidFill>
                  <a:schemeClr val="tx1"/>
                </a:solidFill>
                <a:latin typeface="+mn-lt"/>
              </a:rPr>
              <a:t>среди ОДО – 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МАУДО «ДПШ»</a:t>
            </a:r>
            <a:endParaRPr lang="ru-RU" sz="1800" b="1" dirty="0" smtClean="0">
              <a:solidFill>
                <a:schemeClr val="tx1"/>
              </a:solidFill>
              <a:latin typeface="+mn-lt"/>
            </a:endParaRPr>
          </a:p>
          <a:p>
            <a:pPr marL="0" indent="457200" algn="just">
              <a:buNone/>
            </a:pPr>
            <a:endParaRPr lang="ru-RU" sz="1800" b="1" dirty="0" smtClean="0">
              <a:solidFill>
                <a:schemeClr val="tx1"/>
              </a:solidFill>
              <a:latin typeface="+mn-lt"/>
            </a:endParaRPr>
          </a:p>
          <a:p>
            <a:pPr marL="0" indent="457200" algn="just">
              <a:buNone/>
            </a:pPr>
            <a:endParaRPr lang="ru-RU" sz="1800" b="1" dirty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275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864096"/>
          </a:xfrm>
        </p:spPr>
        <p:txBody>
          <a:bodyPr anchor="t"/>
          <a:lstStyle/>
          <a:p>
            <a:pPr algn="l"/>
            <a:r>
              <a:rPr lang="ru-RU" sz="2000" b="1" dirty="0" smtClean="0">
                <a:effectLst/>
              </a:rPr>
              <a:t>Разработка </a:t>
            </a:r>
            <a:r>
              <a:rPr lang="ru-RU" sz="2000" b="1" dirty="0">
                <a:effectLst/>
              </a:rPr>
              <a:t>методических продуктов в ходе деятельности ГМО</a:t>
            </a:r>
            <a:r>
              <a:rPr lang="ru-RU" sz="2000" b="1" dirty="0" smtClean="0">
                <a:effectLst/>
              </a:rPr>
              <a:t/>
            </a:r>
            <a:br>
              <a:rPr lang="ru-RU" sz="2000" b="1" dirty="0" smtClean="0">
                <a:effectLst/>
              </a:rPr>
            </a:br>
            <a:r>
              <a:rPr lang="ru-RU" sz="1800" b="1" dirty="0">
                <a:effectLst/>
              </a:rPr>
              <a:t/>
            </a:r>
            <a:br>
              <a:rPr lang="ru-RU" sz="1800" b="1" dirty="0">
                <a:effectLst/>
              </a:rPr>
            </a:br>
            <a:r>
              <a:rPr lang="ru-RU" sz="1800" b="1" i="1" dirty="0" smtClean="0">
                <a:effectLst/>
              </a:rPr>
              <a:t>Методические рекомендации</a:t>
            </a:r>
            <a:endParaRPr lang="ru-RU" sz="2800" b="1" i="1" dirty="0"/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3450976"/>
              </p:ext>
            </p:extLst>
          </p:nvPr>
        </p:nvGraphicFramePr>
        <p:xfrm>
          <a:off x="467544" y="1484784"/>
          <a:ext cx="8208912" cy="4890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/>
              </a:tblGrid>
              <a:tr h="5779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Times New Roman"/>
                        </a:rPr>
                        <a:t>Вид методического </a:t>
                      </a:r>
                      <a:r>
                        <a:rPr lang="ru-RU" sz="1600" dirty="0" smtClean="0">
                          <a:effectLst/>
                          <a:latin typeface="+mn-lt"/>
                          <a:ea typeface="Times New Roman"/>
                        </a:rPr>
                        <a:t>продукта (презентация)</a:t>
                      </a:r>
                      <a:endParaRPr lang="ru-RU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32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  <a:ea typeface="Times New Roman"/>
                        </a:rPr>
                        <a:t>1. Требования и рекомендации к структуре и содержанию</a:t>
                      </a:r>
                      <a:r>
                        <a:rPr lang="ru-RU" sz="1800" b="1" baseline="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1800" b="1" dirty="0" smtClean="0">
                          <a:effectLst/>
                          <a:latin typeface="+mn-lt"/>
                          <a:ea typeface="Times New Roman"/>
                        </a:rPr>
                        <a:t>дополнительной общеобразовательной программы</a:t>
                      </a:r>
                      <a:endParaRPr lang="ru-RU" sz="16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832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  <a:ea typeface="Times New Roman"/>
                        </a:rPr>
                        <a:t>2. Методические рекомендации по разработке и оформлению дополнительных общеобразовательных программ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8321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Tx/>
                        <a:buNone/>
                        <a:tabLst>
                          <a:tab pos="111760" algn="l"/>
                          <a:tab pos="201930" algn="l"/>
                        </a:tabLst>
                        <a:defRPr/>
                      </a:pPr>
                      <a:r>
                        <a:rPr lang="ru-RU" sz="1800" b="1" dirty="0" smtClean="0">
                          <a:effectLst/>
                          <a:latin typeface="+mn-lt"/>
                          <a:ea typeface="Times New Roman"/>
                        </a:rPr>
                        <a:t>3. Нормативно-правовая документация педагогов дополнительного образования туристско-краеведческой направленности</a:t>
                      </a:r>
                    </a:p>
                  </a:txBody>
                  <a:tcPr marL="68580" marR="68580" marT="0" marB="0"/>
                </a:tc>
              </a:tr>
              <a:tr h="265073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Tx/>
                        <a:buNone/>
                        <a:tabLst>
                          <a:tab pos="111760" algn="l"/>
                          <a:tab pos="201930" algn="l"/>
                        </a:tabLst>
                      </a:pPr>
                      <a:r>
                        <a:rPr lang="ru-RU" sz="1800" b="1" dirty="0" smtClean="0">
                          <a:effectLst/>
                          <a:latin typeface="+mn-lt"/>
                          <a:ea typeface="Times New Roman"/>
                        </a:rPr>
                        <a:t>4.  Организация и планирование</a:t>
                      </a:r>
                      <a:r>
                        <a:rPr lang="ru-RU" sz="1800" b="1" baseline="0" dirty="0" smtClean="0">
                          <a:effectLst/>
                          <a:latin typeface="+mn-lt"/>
                          <a:ea typeface="Times New Roman"/>
                        </a:rPr>
                        <a:t> туристско-краеведческой работы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9599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Tx/>
                        <a:buNone/>
                        <a:tabLst>
                          <a:tab pos="111760" algn="l"/>
                          <a:tab pos="201930" algn="l"/>
                        </a:tabLst>
                      </a:pPr>
                      <a:r>
                        <a:rPr lang="ru-RU" sz="1800" b="1" dirty="0" smtClean="0">
                          <a:effectLst/>
                          <a:latin typeface="+mn-lt"/>
                          <a:ea typeface="Times New Roman"/>
                        </a:rPr>
                        <a:t>5. Обеспечение безопасности при проведении соревнований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4201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Tx/>
                        <a:buNone/>
                        <a:tabLst>
                          <a:tab pos="111760" algn="l"/>
                          <a:tab pos="201930" algn="l"/>
                        </a:tabLst>
                      </a:pPr>
                      <a:r>
                        <a:rPr lang="ru-RU" sz="1800" b="1" dirty="0" smtClean="0">
                          <a:effectLst/>
                          <a:latin typeface="+mn-lt"/>
                          <a:ea typeface="Times New Roman"/>
                        </a:rPr>
                        <a:t>6. История детского туризма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91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</a:t>
                      </a:r>
                      <a:r>
                        <a:rPr lang="ru-RU" sz="1800" b="1" dirty="0" smtClean="0">
                          <a:effectLst/>
                          <a:latin typeface="+mn-lt"/>
                          <a:ea typeface="Times New Roman"/>
                        </a:rPr>
                        <a:t>Методика категорирования</a:t>
                      </a:r>
                      <a:r>
                        <a:rPr lang="ru-RU" sz="1800" b="1" baseline="0" dirty="0" smtClean="0">
                          <a:effectLst/>
                          <a:latin typeface="+mn-lt"/>
                          <a:ea typeface="Times New Roman"/>
                        </a:rPr>
                        <a:t> маршрутов</a:t>
                      </a:r>
                      <a:endParaRPr lang="ru-RU" sz="11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87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Снаряжение для занятий спортивным туризмом</a:t>
                      </a:r>
                      <a:endParaRPr lang="ru-RU" sz="11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832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Методические рекомендации по организации и проведению соревнований «Зарница – Школа безопасности»</a:t>
                      </a:r>
                      <a:endParaRPr lang="ru-RU" sz="11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39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  <a:ea typeface="Times New Roman"/>
                        </a:rPr>
                        <a:t>10. Регламент дистанции</a:t>
                      </a:r>
                      <a:r>
                        <a:rPr lang="ru-RU" sz="1800" b="1" baseline="0" dirty="0" smtClean="0">
                          <a:effectLst/>
                          <a:latin typeface="+mn-lt"/>
                          <a:ea typeface="Times New Roman"/>
                        </a:rPr>
                        <a:t> – лыжные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39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  <a:ea typeface="Times New Roman"/>
                        </a:rPr>
                        <a:t>11. План подготовки похода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30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/>
          </p:cNvSpPr>
          <p:nvPr/>
        </p:nvSpPr>
        <p:spPr>
          <a:xfrm>
            <a:off x="457200" y="260648"/>
            <a:ext cx="8229600" cy="40324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just" fontAlgn="base"/>
            <a:r>
              <a:rPr lang="ru-RU" sz="2400" b="1" dirty="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rPr>
              <a:t>Концепция развития дополнительного образования</a:t>
            </a:r>
            <a:endParaRPr lang="ru-RU" sz="2400" b="1" dirty="0" smtClean="0">
              <a:solidFill>
                <a:schemeClr val="tx2"/>
              </a:solidFill>
              <a:latin typeface="Georgia" pitchFamily="18" charset="0"/>
            </a:endParaRPr>
          </a:p>
          <a:p>
            <a:pPr algn="just" fontAlgn="base"/>
            <a:endParaRPr lang="ru-RU" b="1" dirty="0">
              <a:solidFill>
                <a:schemeClr val="tx1"/>
              </a:solidFill>
              <a:latin typeface="Georgia" pitchFamily="18" charset="0"/>
            </a:endParaRPr>
          </a:p>
          <a:p>
            <a:pPr algn="just" fontAlgn="base"/>
            <a:r>
              <a:rPr lang="ru-RU" b="1" dirty="0" smtClean="0">
                <a:solidFill>
                  <a:schemeClr val="tx1"/>
                </a:solidFill>
                <a:latin typeface="Georgia" pitchFamily="18" charset="0"/>
              </a:rPr>
              <a:t>Правительство РФ утвердило Концепцию развития дополнительного образования детей до 2030 года</a:t>
            </a:r>
          </a:p>
          <a:p>
            <a:pPr algn="just" fontAlgn="base"/>
            <a:r>
              <a:rPr lang="ru-RU" sz="1800" i="1" dirty="0" smtClean="0">
                <a:solidFill>
                  <a:schemeClr val="tx1"/>
                </a:solidFill>
                <a:latin typeface="Georgia" pitchFamily="18" charset="0"/>
              </a:rPr>
              <a:t>Распоряжение от 31 марта 2022 года № 678-р</a:t>
            </a:r>
          </a:p>
          <a:p>
            <a:pPr fontAlgn="base"/>
            <a:endParaRPr lang="ru-RU" b="1" dirty="0" smtClean="0">
              <a:latin typeface="Georgia" pitchFamily="18" charset="0"/>
            </a:endParaRPr>
          </a:p>
          <a:p>
            <a:pPr algn="just" fontAlgn="base"/>
            <a:r>
              <a:rPr lang="ru-RU" b="1" dirty="0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К 2030 году в России полностью обновится система дополнительного образования детей и будут созданы необходимые условия для самореализации и развития молодых талантов.</a:t>
            </a:r>
          </a:p>
          <a:p>
            <a:pPr algn="just" fontAlgn="base"/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35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6048672"/>
          </a:xfrm>
        </p:spPr>
        <p:txBody>
          <a:bodyPr anchor="t"/>
          <a:lstStyle/>
          <a:p>
            <a:pPr algn="l"/>
            <a:r>
              <a:rPr lang="ru-RU" sz="2400" b="1" dirty="0">
                <a:effectLst/>
                <a:latin typeface="Georgia" pitchFamily="18" charset="0"/>
                <a:cs typeface="Times New Roman" pitchFamily="18" charset="0"/>
              </a:rPr>
              <a:t>Концепция развития дополнительного образования</a:t>
            </a:r>
            <a:r>
              <a:rPr lang="ru-RU" sz="1600" b="1" i="1" dirty="0" smtClean="0">
                <a:effectLst/>
              </a:rPr>
              <a:t/>
            </a:r>
            <a:br>
              <a:rPr lang="ru-RU" sz="1600" b="1" i="1" dirty="0" smtClean="0">
                <a:effectLst/>
              </a:rPr>
            </a:br>
            <a:r>
              <a:rPr lang="ru-RU" sz="1600" b="1" i="1" dirty="0" smtClean="0">
                <a:effectLst/>
              </a:rPr>
              <a:t/>
            </a:r>
            <a:br>
              <a:rPr lang="ru-RU" sz="1600" b="1" i="1" dirty="0" smtClean="0">
                <a:effectLst/>
              </a:rPr>
            </a:br>
            <a:endParaRPr lang="ru-RU" sz="3600" b="1" dirty="0"/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457200" y="1196752"/>
            <a:ext cx="8229600" cy="47525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i="1" dirty="0" smtClean="0">
                <a:solidFill>
                  <a:srgbClr val="C00000"/>
                </a:solidFill>
                <a:latin typeface="Georgia" pitchFamily="18" charset="0"/>
              </a:rPr>
              <a:t>Целевая </a:t>
            </a:r>
            <a:r>
              <a:rPr lang="ru-RU" sz="2400" b="1" i="1" dirty="0">
                <a:solidFill>
                  <a:srgbClr val="C00000"/>
                </a:solidFill>
                <a:latin typeface="Georgia" pitchFamily="18" charset="0"/>
              </a:rPr>
              <a:t>модель развития дополнительного </a:t>
            </a:r>
            <a:r>
              <a:rPr lang="ru-RU" sz="2400" b="1" i="1" dirty="0" smtClean="0">
                <a:solidFill>
                  <a:srgbClr val="C00000"/>
                </a:solidFill>
                <a:latin typeface="Georgia" pitchFamily="18" charset="0"/>
              </a:rPr>
              <a:t>образования</a:t>
            </a:r>
            <a:endParaRPr lang="ru-RU" sz="2400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342900" indent="-342900" algn="just">
              <a:buFont typeface="Symbol" pitchFamily="18" charset="2"/>
              <a:buChar char="-"/>
            </a:pPr>
            <a:r>
              <a:rPr lang="ru-RU" b="1" dirty="0" smtClean="0">
                <a:solidFill>
                  <a:schemeClr val="tx1"/>
                </a:solidFill>
                <a:latin typeface="Georgia" pitchFamily="18" charset="0"/>
              </a:rPr>
              <a:t>переход </a:t>
            </a:r>
            <a:r>
              <a:rPr lang="ru-RU" b="1" dirty="0">
                <a:solidFill>
                  <a:schemeClr val="tx1"/>
                </a:solidFill>
                <a:latin typeface="Georgia" pitchFamily="18" charset="0"/>
              </a:rPr>
              <a:t>на персонифицированное </a:t>
            </a:r>
            <a:r>
              <a:rPr lang="ru-RU" b="1" dirty="0" smtClean="0">
                <a:solidFill>
                  <a:schemeClr val="tx1"/>
                </a:solidFill>
                <a:latin typeface="Georgia" pitchFamily="18" charset="0"/>
              </a:rPr>
              <a:t>финансирование;</a:t>
            </a:r>
            <a:endParaRPr lang="ru-RU" dirty="0">
              <a:solidFill>
                <a:schemeClr val="tx1"/>
              </a:solidFill>
              <a:latin typeface="Georgia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  <a:latin typeface="Georgia" pitchFamily="18" charset="0"/>
              </a:rPr>
              <a:t>создание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Georgia" pitchFamily="18" charset="0"/>
              </a:rPr>
              <a:t>новых учебных мест</a:t>
            </a:r>
            <a:r>
              <a:rPr lang="ru-RU" dirty="0">
                <a:solidFill>
                  <a:schemeClr val="tx1"/>
                </a:solidFill>
                <a:latin typeface="Georgia" pitchFamily="18" charset="0"/>
              </a:rPr>
              <a:t>;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  <a:latin typeface="Georgia" pitchFamily="18" charset="0"/>
              </a:rPr>
              <a:t>обновление инфраструктуры </a:t>
            </a:r>
            <a:r>
              <a:rPr lang="ru-RU" b="1" dirty="0">
                <a:solidFill>
                  <a:schemeClr val="tx1"/>
                </a:solidFill>
                <a:latin typeface="Georgia" pitchFamily="18" charset="0"/>
              </a:rPr>
              <a:t>системы дополнительного </a:t>
            </a:r>
            <a:r>
              <a:rPr lang="ru-RU" b="1" dirty="0" smtClean="0">
                <a:solidFill>
                  <a:schemeClr val="tx1"/>
                </a:solidFill>
                <a:latin typeface="Georgia" pitchFamily="18" charset="0"/>
              </a:rPr>
              <a:t>образования;</a:t>
            </a:r>
          </a:p>
          <a:p>
            <a:pPr marL="342900" indent="-342900" algn="just">
              <a:buFontTx/>
              <a:buChar char="-"/>
            </a:pPr>
            <a:r>
              <a:rPr lang="ru-RU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создание и развитие сети технологических </a:t>
            </a:r>
            <a:r>
              <a:rPr lang="ru-RU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кружков;</a:t>
            </a:r>
          </a:p>
          <a:p>
            <a:pPr marL="342900" indent="-342900" algn="just">
              <a:buFontTx/>
              <a:buChar char="-"/>
            </a:pPr>
            <a:r>
              <a:rPr lang="ru-RU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открытие новых школьных музеев, театров, спортивных клубов и </a:t>
            </a:r>
            <a:r>
              <a:rPr lang="ru-RU" b="1" dirty="0" err="1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медиацентров</a:t>
            </a:r>
            <a:r>
              <a:rPr lang="ru-RU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разработка новых туристических маршрутов;</a:t>
            </a:r>
          </a:p>
          <a:p>
            <a:pPr marL="342900" indent="-342900" algn="just"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вовлечение детей с ОВЗ в систему дополнительного образования</a:t>
            </a:r>
            <a:endParaRPr lang="ru-RU" b="1" dirty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85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482" y="0"/>
            <a:ext cx="53250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36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611" y="0"/>
            <a:ext cx="53187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65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550" y="0"/>
            <a:ext cx="51809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90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864096"/>
          </a:xfrm>
        </p:spPr>
        <p:txBody>
          <a:bodyPr anchor="t"/>
          <a:lstStyle/>
          <a:p>
            <a:pPr algn="l"/>
            <a:r>
              <a:rPr lang="ru-RU" sz="2000" b="1" dirty="0">
                <a:effectLst/>
                <a:latin typeface="Georgia" pitchFamily="18" charset="0"/>
                <a:cs typeface="Times New Roman" pitchFamily="18" charset="0"/>
              </a:rPr>
              <a:t>Общие сведения об образовательных организациях, реализующих ТКД (образовательные </a:t>
            </a:r>
            <a:r>
              <a:rPr lang="ru-RU" sz="2000" b="1" dirty="0" smtClean="0">
                <a:effectLst/>
                <a:latin typeface="Georgia" pitchFamily="18" charset="0"/>
                <a:cs typeface="Times New Roman" pitchFamily="18" charset="0"/>
              </a:rPr>
              <a:t>программы)</a:t>
            </a:r>
            <a:r>
              <a:rPr lang="ru-RU" sz="1600" b="1" i="1" dirty="0" smtClean="0">
                <a:effectLst/>
              </a:rPr>
              <a:t/>
            </a:r>
            <a:br>
              <a:rPr lang="ru-RU" sz="1600" b="1" i="1" dirty="0" smtClean="0">
                <a:effectLst/>
              </a:rPr>
            </a:br>
            <a:endParaRPr lang="ru-RU" sz="3600" b="1" dirty="0"/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323528" y="2087542"/>
            <a:ext cx="8229600" cy="47525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just"/>
            <a:endParaRPr lang="ru-RU" b="1" dirty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684619"/>
              </p:ext>
            </p:extLst>
          </p:nvPr>
        </p:nvGraphicFramePr>
        <p:xfrm>
          <a:off x="477888" y="1556793"/>
          <a:ext cx="7920880" cy="412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791"/>
                <a:gridCol w="1318437"/>
                <a:gridCol w="1461212"/>
                <a:gridCol w="1239458"/>
                <a:gridCol w="1360491"/>
                <a:gridCol w="1360491"/>
              </a:tblGrid>
              <a:tr h="936103">
                <a:tc gridSpan="6">
                  <a:txBody>
                    <a:bodyPr/>
                    <a:lstStyle/>
                    <a:p>
                      <a:r>
                        <a:rPr lang="ru-RU" sz="2000" dirty="0" smtClean="0"/>
                        <a:t>Образовательная деятельность по программам дополнительного образования на основании лицензий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5221"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организации дополнительного образования</a:t>
                      </a:r>
                      <a:endParaRPr lang="ru-RU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общеобразовательные организации</a:t>
                      </a:r>
                      <a:endParaRPr lang="ru-RU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52175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2020</a:t>
                      </a:r>
                      <a:endParaRPr lang="ru-RU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2021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2022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2020</a:t>
                      </a:r>
                      <a:endParaRPr lang="ru-RU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2021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2022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052175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</a:t>
                      </a:r>
                      <a:endParaRPr lang="ru-RU" sz="20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4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34</a:t>
                      </a:r>
                      <a:endParaRPr lang="ru-RU" sz="20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39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81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9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1296144"/>
          </a:xfrm>
        </p:spPr>
        <p:txBody>
          <a:bodyPr anchor="t"/>
          <a:lstStyle/>
          <a:p>
            <a:pPr algn="l"/>
            <a:r>
              <a:rPr lang="ru-RU" sz="2000" b="1" dirty="0">
                <a:effectLst/>
                <a:latin typeface="Georgia" pitchFamily="18" charset="0"/>
                <a:cs typeface="Times New Roman" pitchFamily="18" charset="0"/>
              </a:rPr>
              <a:t>Организация образовательной и методической деятельности</a:t>
            </a:r>
            <a:r>
              <a:rPr lang="ru-RU" sz="1600" b="1" i="1" dirty="0" smtClean="0">
                <a:effectLst/>
              </a:rPr>
              <a:t/>
            </a:r>
            <a:br>
              <a:rPr lang="ru-RU" sz="1600" b="1" i="1" dirty="0" smtClean="0">
                <a:effectLst/>
              </a:rPr>
            </a:br>
            <a:endParaRPr lang="ru-RU" sz="3600" b="1" dirty="0"/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323528" y="2087542"/>
            <a:ext cx="8229600" cy="47525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just"/>
            <a:endParaRPr lang="ru-RU" b="1" dirty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673445"/>
              </p:ext>
            </p:extLst>
          </p:nvPr>
        </p:nvGraphicFramePr>
        <p:xfrm>
          <a:off x="477888" y="1340768"/>
          <a:ext cx="7920880" cy="4413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0016"/>
                <a:gridCol w="2304256"/>
                <a:gridCol w="2386608"/>
              </a:tblGrid>
              <a:tr h="1080120">
                <a:tc gridSpan="3">
                  <a:txBody>
                    <a:bodyPr/>
                    <a:lstStyle/>
                    <a:p>
                      <a:r>
                        <a:rPr lang="ru-RU" dirty="0" smtClean="0"/>
                        <a:t>Количество дополнительных общеобразовательных программ туристско-краеведческой направленности, реализуемых  в условиях персонифицированного учёта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110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социально-значимых (по сертификату персонифицированного учёта)</a:t>
                      </a:r>
                      <a:endParaRPr lang="ru-RU" sz="18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по сертификатам ПФДО</a:t>
                      </a:r>
                      <a:endParaRPr lang="ru-RU" sz="18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иные формы реализации</a:t>
                      </a:r>
                      <a:endParaRPr lang="ru-RU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11103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233</a:t>
                      </a:r>
                      <a:endParaRPr lang="ru-RU" sz="24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127</a:t>
                      </a:r>
                      <a:endParaRPr lang="ru-RU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111038">
                <a:tc gridSpan="3"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360</a:t>
                      </a:r>
                      <a:endParaRPr lang="ru-RU" sz="2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177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8151</TotalTime>
  <Words>1554</Words>
  <Application>Microsoft Office PowerPoint</Application>
  <PresentationFormat>Экран (4:3)</PresentationFormat>
  <Paragraphs>175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Исполнительная</vt:lpstr>
      <vt:lpstr>Интеграция Федеральных, региональных образовательных проектов в муниципальную систему дополнительного образования туристско-краеведческой направленности</vt:lpstr>
      <vt:lpstr>Анализ уровня сформированности системы воспитания и дополнительного образования в контексте деятельности ГМО ТКН в 2022/2023 учебном году</vt:lpstr>
      <vt:lpstr>Презентация PowerPoint</vt:lpstr>
      <vt:lpstr>Концепция развития дополнительного образования  </vt:lpstr>
      <vt:lpstr>Презентация PowerPoint</vt:lpstr>
      <vt:lpstr>Презентация PowerPoint</vt:lpstr>
      <vt:lpstr>Презентация PowerPoint</vt:lpstr>
      <vt:lpstr>Общие сведения об образовательных организациях, реализующих ТКД (образовательные программы) </vt:lpstr>
      <vt:lpstr>Организация образовательной и методической деятельности </vt:lpstr>
      <vt:lpstr>Организация образовательной и методической деятельности </vt:lpstr>
      <vt:lpstr>Организация образовательной и методической деятельности </vt:lpstr>
      <vt:lpstr>Организация образовательной и методической деятельности </vt:lpstr>
      <vt:lpstr>Сведения о контингенте</vt:lpstr>
      <vt:lpstr>Участие образовательных организаций в муниципальных мероприятиях туристско-краеведческой направленности </vt:lpstr>
      <vt:lpstr>Наиболее активные образовательные организации в муниципальных мероприятиях туристско-краеведческой направленности  </vt:lpstr>
      <vt:lpstr>Результаты участия обучающихся муниципальных образовательных организаций города Челябинска в мероприятиях туристско-краеведческой направленности  Всероссийского уровня в 2022/2023 учебном году</vt:lpstr>
      <vt:lpstr>Победители и призеры муниципальных образовательных организаций города Челябинска  в мероприятиях туристско-краеведческой направленности  межрегионального, регионального уровня в 2022/2023 учебном году</vt:lpstr>
      <vt:lpstr>Организационно-методическая работа в рамках деятельности ГМО Организация и проведение мероприятий Календаря городских образовательных событий для обучающихся и воспитанников образовательных организаций города Челябинска     В 2022/2023 учебном году было проведено 14 городских туристско-краеведческих мероприятий, в которых приняло участие в общей сложности 6110 обучающихся образовательных организаций города Челябинска из 124 образовательных организаций.   </vt:lpstr>
      <vt:lpstr>Смотр-конкурс на лучшую организацию туристско-краеведческой работы среди образовательных организаций города Челябинска</vt:lpstr>
      <vt:lpstr>Походно-экспедиционная деятельность 2022 года</vt:lpstr>
      <vt:lpstr>Система подготовки кадров туристско-краеведческой направленности</vt:lpstr>
      <vt:lpstr>Презентация PowerPoint</vt:lpstr>
      <vt:lpstr>Организационно-управленческая деятельность   В 2022/2023 учебном году ГМО педагогов дополнительного образования туристско-краеведческой направленности для специалистов системы образования города Челябинска было проведено 11 методических мероприятий. Из них: 7 семинаров.  Методические мероприятия, организованные для специалистов системы образования города Челябинска, в 2022/2023 учебном году были направлены на организацию профессионального общения, обмена опытом педагогов дополнительного образования туристско-краеведческой направленности с целью повышения их профессиональной компетентности, учебно-методической работы.</vt:lpstr>
      <vt:lpstr>Организационно-управленческая деятельность   В качестве организаторов мероприятий выступили такие организации, как МБУДО «Станция юных туристов г.Челябинска» (руководитель – Кондратенков Ю.В.), ГБУДО «Областной центр дополнительного образования детей» (руководитель – Растегняева О.С.)  В качестве социальных партнеров методических мероприятий ГМО педагогов дополнительного образования туристско-краеведческой направленности выступили: ГБУДО «Областной центр дополнительного образования детей» (руководитель – Растегняева О.С., ГФСОО «Федерация спортивного туризма г. Челябинска» (председатель Черных М.А.), МАУДО «Центр детско-юношеского туризма «Космос» г.Челябинска» (директор Осипов П.В.).</vt:lpstr>
      <vt:lpstr>Конкурс на самую социально активную образовательную организацию города Челябинска по итогам 2022/2023 учебного года</vt:lpstr>
      <vt:lpstr>Разработка методических продуктов в ходе деятельности ГМО  Методические рекомендации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«Познай свой край – познай себя. Туризм и краеведение как средство воспитания подрастающего поколения» в 2012/2013 учебном году</dc:title>
  <dc:creator>Sutur_new</dc:creator>
  <cp:lastModifiedBy>Sutur_new</cp:lastModifiedBy>
  <cp:revision>562</cp:revision>
  <cp:lastPrinted>2015-10-07T07:02:20Z</cp:lastPrinted>
  <dcterms:created xsi:type="dcterms:W3CDTF">2012-09-21T03:30:47Z</dcterms:created>
  <dcterms:modified xsi:type="dcterms:W3CDTF">2023-09-07T10:10:48Z</dcterms:modified>
</cp:coreProperties>
</file>