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6" r:id="rId3"/>
    <p:sldId id="298" r:id="rId4"/>
    <p:sldId id="305" r:id="rId5"/>
    <p:sldId id="299" r:id="rId6"/>
    <p:sldId id="308" r:id="rId7"/>
    <p:sldId id="309" r:id="rId8"/>
    <p:sldId id="297" r:id="rId9"/>
    <p:sldId id="310" r:id="rId10"/>
    <p:sldId id="267" r:id="rId11"/>
    <p:sldId id="314" r:id="rId12"/>
    <p:sldId id="312" r:id="rId13"/>
    <p:sldId id="311" r:id="rId14"/>
    <p:sldId id="269" r:id="rId15"/>
    <p:sldId id="259" r:id="rId16"/>
    <p:sldId id="260" r:id="rId17"/>
    <p:sldId id="271" r:id="rId18"/>
    <p:sldId id="261" r:id="rId19"/>
    <p:sldId id="315" r:id="rId20"/>
    <p:sldId id="316" r:id="rId21"/>
    <p:sldId id="272" r:id="rId22"/>
    <p:sldId id="273" r:id="rId23"/>
    <p:sldId id="274" r:id="rId24"/>
    <p:sldId id="275" r:id="rId25"/>
    <p:sldId id="301" r:id="rId26"/>
    <p:sldId id="276" r:id="rId27"/>
    <p:sldId id="278" r:id="rId28"/>
    <p:sldId id="283" r:id="rId29"/>
    <p:sldId id="287" r:id="rId30"/>
    <p:sldId id="302" r:id="rId31"/>
    <p:sldId id="288" r:id="rId32"/>
    <p:sldId id="292" r:id="rId33"/>
    <p:sldId id="300" r:id="rId34"/>
    <p:sldId id="317" r:id="rId35"/>
    <p:sldId id="293" r:id="rId36"/>
    <p:sldId id="304" r:id="rId37"/>
    <p:sldId id="303" r:id="rId38"/>
    <p:sldId id="306" r:id="rId39"/>
    <p:sldId id="318" r:id="rId40"/>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FF"/>
    <a:srgbClr val="9900CC"/>
    <a:srgbClr val="9933FF"/>
    <a:srgbClr val="A50021"/>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164" autoAdjust="0"/>
  </p:normalViewPr>
  <p:slideViewPr>
    <p:cSldViewPr>
      <p:cViewPr varScale="1">
        <p:scale>
          <a:sx n="94" d="100"/>
          <a:sy n="94" d="100"/>
        </p:scale>
        <p:origin x="-4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46AF21A6-C032-44D3-893E-7082F65D4634}" type="datetimeFigureOut">
              <a:rPr lang="ru-RU" smtClean="0"/>
              <a:t>14.12.2023</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FE9B3BE2-3534-46A2-B4D0-087DB8F493C6}" type="slidenum">
              <a:rPr lang="ru-RU" smtClean="0"/>
              <a:t>‹#›</a:t>
            </a:fld>
            <a:endParaRPr lang="ru-RU"/>
          </a:p>
        </p:txBody>
      </p:sp>
    </p:spTree>
    <p:extLst>
      <p:ext uri="{BB962C8B-B14F-4D97-AF65-F5344CB8AC3E}">
        <p14:creationId xmlns:p14="http://schemas.microsoft.com/office/powerpoint/2010/main" val="17405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E9B3BE2-3534-46A2-B4D0-087DB8F493C6}" type="slidenum">
              <a:rPr lang="ru-RU" smtClean="0"/>
              <a:t>6</a:t>
            </a:fld>
            <a:endParaRPr lang="ru-RU"/>
          </a:p>
        </p:txBody>
      </p:sp>
    </p:spTree>
    <p:extLst>
      <p:ext uri="{BB962C8B-B14F-4D97-AF65-F5344CB8AC3E}">
        <p14:creationId xmlns:p14="http://schemas.microsoft.com/office/powerpoint/2010/main" val="73737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9B3BE2-3534-46A2-B4D0-087DB8F493C6}" type="slidenum">
              <a:rPr lang="ru-RU" smtClean="0"/>
              <a:t>10</a:t>
            </a:fld>
            <a:endParaRPr lang="ru-RU"/>
          </a:p>
        </p:txBody>
      </p:sp>
    </p:spTree>
    <p:extLst>
      <p:ext uri="{BB962C8B-B14F-4D97-AF65-F5344CB8AC3E}">
        <p14:creationId xmlns:p14="http://schemas.microsoft.com/office/powerpoint/2010/main" val="356021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9B3BE2-3534-46A2-B4D0-087DB8F493C6}" type="slidenum">
              <a:rPr lang="ru-RU" smtClean="0"/>
              <a:t>11</a:t>
            </a:fld>
            <a:endParaRPr lang="ru-RU"/>
          </a:p>
        </p:txBody>
      </p:sp>
    </p:spTree>
    <p:extLst>
      <p:ext uri="{BB962C8B-B14F-4D97-AF65-F5344CB8AC3E}">
        <p14:creationId xmlns:p14="http://schemas.microsoft.com/office/powerpoint/2010/main" val="356021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9B3BE2-3534-46A2-B4D0-087DB8F493C6}" type="slidenum">
              <a:rPr lang="ru-RU" smtClean="0"/>
              <a:t>21</a:t>
            </a:fld>
            <a:endParaRPr lang="ru-RU"/>
          </a:p>
        </p:txBody>
      </p:sp>
    </p:spTree>
    <p:extLst>
      <p:ext uri="{BB962C8B-B14F-4D97-AF65-F5344CB8AC3E}">
        <p14:creationId xmlns:p14="http://schemas.microsoft.com/office/powerpoint/2010/main" val="62647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docs.cntd.ru/document/565416465#6560IO"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docs.cntd.ru/document/573500115#6560IO" TargetMode="External"/><Relationship Id="rId13" Type="http://schemas.openxmlformats.org/officeDocument/2006/relationships/hyperlink" Target="https://docs.cntd.ru/document/460173130" TargetMode="External"/><Relationship Id="rId3" Type="http://schemas.openxmlformats.org/officeDocument/2006/relationships/hyperlink" Target="https://docs.cntd.ru/document/902389617" TargetMode="External"/><Relationship Id="rId7" Type="http://schemas.openxmlformats.org/officeDocument/2006/relationships/hyperlink" Target="http://ivo.garant.ru/" TargetMode="External"/><Relationship Id="rId12" Type="http://schemas.openxmlformats.org/officeDocument/2006/relationships/hyperlink" Target="https://docs.cntd.ru/document/556183093"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docs.cntd.ru/document/351746582" TargetMode="External"/><Relationship Id="rId11" Type="http://schemas.openxmlformats.org/officeDocument/2006/relationships/hyperlink" Target="https://docs.cntd.ru/document/350163313" TargetMode="External"/><Relationship Id="rId5" Type="http://schemas.openxmlformats.org/officeDocument/2006/relationships/hyperlink" Target="https://docs.cntd.ru/document/420277810" TargetMode="External"/><Relationship Id="rId10" Type="http://schemas.openxmlformats.org/officeDocument/2006/relationships/hyperlink" Target="https://docs.cntd.ru/document/561232576" TargetMode="External"/><Relationship Id="rId4" Type="http://schemas.openxmlformats.org/officeDocument/2006/relationships/hyperlink" Target="https://docs.cntd.ru/document/901713538" TargetMode="External"/><Relationship Id="rId9" Type="http://schemas.openxmlformats.org/officeDocument/2006/relationships/hyperlink" Target="https://docs.cntd.ru/document/72673063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descr="G:\Новая папка\Сердце отдаю детям\для сайта сютур\картинки\небо проз.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8496943" cy="2088232"/>
          </a:xfrm>
          <a:prstGeom prst="rect">
            <a:avLst/>
          </a:prstGeom>
          <a:noFill/>
          <a:ln>
            <a:noFill/>
          </a:ln>
        </p:spPr>
      </p:pic>
      <p:pic>
        <p:nvPicPr>
          <p:cNvPr id="4" name="Рисунок 3" descr="D:\СЮТур\Проверка Министерская\Рабочий материал\Эмблема СЮТур\imgonline-com-ua-Transparent-backgr-AJVnxmq2sDK.png"/>
          <p:cNvPicPr/>
          <p:nvPr/>
        </p:nvPicPr>
        <p:blipFill rotWithShape="1">
          <a:blip r:embed="rId4" cstate="print">
            <a:extLst>
              <a:ext uri="{28A0092B-C50C-407E-A947-70E740481C1C}">
                <a14:useLocalDpi xmlns:a14="http://schemas.microsoft.com/office/drawing/2010/main" val="0"/>
              </a:ext>
            </a:extLst>
          </a:blip>
          <a:srcRect r="25000"/>
          <a:stretch/>
        </p:blipFill>
        <p:spPr bwMode="auto">
          <a:xfrm>
            <a:off x="395536" y="332656"/>
            <a:ext cx="1651000" cy="1673225"/>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1907704" y="404664"/>
            <a:ext cx="6768752" cy="584775"/>
          </a:xfrm>
          <a:prstGeom prst="rect">
            <a:avLst/>
          </a:prstGeom>
        </p:spPr>
        <p:txBody>
          <a:bodyPr wrap="square">
            <a:spAutoFit/>
          </a:bodyPr>
          <a:lstStyle/>
          <a:p>
            <a:r>
              <a:rPr lang="ru-RU" sz="1600" b="1" dirty="0">
                <a:solidFill>
                  <a:srgbClr val="002060"/>
                </a:solidFill>
              </a:rPr>
              <a:t>Муниципальное бюджетное </a:t>
            </a:r>
            <a:r>
              <a:rPr lang="ru-RU" sz="1600" b="1" dirty="0" smtClean="0">
                <a:solidFill>
                  <a:srgbClr val="002060"/>
                </a:solidFill>
              </a:rPr>
              <a:t>учреждение дополнительного </a:t>
            </a:r>
            <a:r>
              <a:rPr lang="ru-RU" sz="1600" b="1" dirty="0">
                <a:solidFill>
                  <a:srgbClr val="002060"/>
                </a:solidFill>
              </a:rPr>
              <a:t>образования</a:t>
            </a:r>
          </a:p>
          <a:p>
            <a:r>
              <a:rPr lang="ru-RU" sz="1600" b="1" dirty="0">
                <a:solidFill>
                  <a:srgbClr val="002060"/>
                </a:solidFill>
              </a:rPr>
              <a:t>                                   «Станция юных туристов г. Челябинска» </a:t>
            </a:r>
          </a:p>
        </p:txBody>
      </p:sp>
      <p:sp>
        <p:nvSpPr>
          <p:cNvPr id="6" name="Прямоугольник 5"/>
          <p:cNvSpPr/>
          <p:nvPr/>
        </p:nvSpPr>
        <p:spPr>
          <a:xfrm>
            <a:off x="2849201" y="4365104"/>
            <a:ext cx="5938548" cy="658642"/>
          </a:xfrm>
          <a:prstGeom prst="rect">
            <a:avLst/>
          </a:prstGeom>
        </p:spPr>
        <p:txBody>
          <a:bodyPr wrap="square">
            <a:spAutoFit/>
          </a:bodyPr>
          <a:lstStyle/>
          <a:p>
            <a:pPr algn="r">
              <a:lnSpc>
                <a:spcPct val="115000"/>
              </a:lnSpc>
              <a:spcAft>
                <a:spcPts val="0"/>
              </a:spcAft>
              <a:tabLst>
                <a:tab pos="2562225" algn="l"/>
              </a:tabLst>
            </a:pPr>
            <a:r>
              <a:rPr lang="ru-RU" sz="1600" b="1" dirty="0" smtClean="0">
                <a:solidFill>
                  <a:schemeClr val="accent5">
                    <a:lumMod val="50000"/>
                  </a:schemeClr>
                </a:solidFill>
                <a:latin typeface="Georgia"/>
                <a:ea typeface="Calibri"/>
                <a:cs typeface="Times New Roman"/>
              </a:rPr>
              <a:t>Составитель: Дубинкина </a:t>
            </a:r>
            <a:r>
              <a:rPr lang="ru-RU" sz="1600" b="1" dirty="0" err="1" smtClean="0">
                <a:solidFill>
                  <a:schemeClr val="accent5">
                    <a:lumMod val="50000"/>
                  </a:schemeClr>
                </a:solidFill>
                <a:latin typeface="Georgia"/>
                <a:ea typeface="Calibri"/>
                <a:cs typeface="Times New Roman"/>
              </a:rPr>
              <a:t>Вилия</a:t>
            </a:r>
            <a:r>
              <a:rPr lang="ru-RU" sz="1600" b="1" dirty="0" smtClean="0">
                <a:solidFill>
                  <a:schemeClr val="accent5">
                    <a:lumMod val="50000"/>
                  </a:schemeClr>
                </a:solidFill>
                <a:latin typeface="Georgia"/>
                <a:ea typeface="Calibri"/>
                <a:cs typeface="Times New Roman"/>
              </a:rPr>
              <a:t> Леонидовна,</a:t>
            </a:r>
          </a:p>
          <a:p>
            <a:pPr algn="r">
              <a:lnSpc>
                <a:spcPct val="115000"/>
              </a:lnSpc>
              <a:spcAft>
                <a:spcPts val="0"/>
              </a:spcAft>
              <a:tabLst>
                <a:tab pos="2562225" algn="l"/>
              </a:tabLst>
            </a:pPr>
            <a:r>
              <a:rPr lang="ru-RU" sz="1600" b="1" dirty="0" smtClean="0">
                <a:solidFill>
                  <a:schemeClr val="accent5">
                    <a:lumMod val="50000"/>
                  </a:schemeClr>
                </a:solidFill>
                <a:latin typeface="Georgia"/>
                <a:ea typeface="Calibri"/>
                <a:cs typeface="Times New Roman"/>
              </a:rPr>
              <a:t>методист МБУДО «СЮТур г. Челябинска»</a:t>
            </a:r>
            <a:endParaRPr lang="ru-RU" sz="1600" dirty="0">
              <a:solidFill>
                <a:schemeClr val="accent5">
                  <a:lumMod val="50000"/>
                </a:schemeClr>
              </a:solidFill>
              <a:effectLst/>
              <a:latin typeface="Times New Roman"/>
              <a:ea typeface="Calibri"/>
              <a:cs typeface="Times New Roman"/>
            </a:endParaRPr>
          </a:p>
        </p:txBody>
      </p:sp>
      <p:sp>
        <p:nvSpPr>
          <p:cNvPr id="7" name="Прямоугольник 6"/>
          <p:cNvSpPr/>
          <p:nvPr/>
        </p:nvSpPr>
        <p:spPr>
          <a:xfrm>
            <a:off x="2586360" y="6093296"/>
            <a:ext cx="2049636" cy="352661"/>
          </a:xfrm>
          <a:prstGeom prst="rect">
            <a:avLst/>
          </a:prstGeom>
        </p:spPr>
        <p:txBody>
          <a:bodyPr wrap="square">
            <a:spAutoFit/>
          </a:bodyPr>
          <a:lstStyle/>
          <a:p>
            <a:pPr algn="r">
              <a:lnSpc>
                <a:spcPct val="115000"/>
              </a:lnSpc>
              <a:spcAft>
                <a:spcPts val="0"/>
              </a:spcAft>
              <a:tabLst>
                <a:tab pos="2562225" algn="l"/>
              </a:tabLst>
            </a:pPr>
            <a:r>
              <a:rPr lang="ru-RU" sz="1600" b="1" dirty="0" smtClean="0">
                <a:solidFill>
                  <a:schemeClr val="accent5">
                    <a:lumMod val="50000"/>
                  </a:schemeClr>
                </a:solidFill>
                <a:latin typeface="Georgia"/>
                <a:ea typeface="Calibri"/>
                <a:cs typeface="Times New Roman"/>
              </a:rPr>
              <a:t>Челябинск 2023</a:t>
            </a:r>
            <a:endParaRPr lang="ru-RU" sz="1600" dirty="0">
              <a:solidFill>
                <a:schemeClr val="accent5">
                  <a:lumMod val="50000"/>
                </a:schemeClr>
              </a:solidFill>
              <a:effectLst/>
              <a:latin typeface="Times New Roman"/>
              <a:ea typeface="Calibri"/>
              <a:cs typeface="Times New Roman"/>
            </a:endParaRPr>
          </a:p>
        </p:txBody>
      </p:sp>
      <p:sp>
        <p:nvSpPr>
          <p:cNvPr id="2" name="Прямоугольник 1"/>
          <p:cNvSpPr/>
          <p:nvPr/>
        </p:nvSpPr>
        <p:spPr>
          <a:xfrm>
            <a:off x="1251620" y="2156871"/>
            <a:ext cx="6768752" cy="2246769"/>
          </a:xfrm>
          <a:prstGeom prst="rect">
            <a:avLst/>
          </a:prstGeom>
        </p:spPr>
        <p:txBody>
          <a:bodyPr wrap="square">
            <a:spAutoFit/>
          </a:bodyPr>
          <a:lstStyle/>
          <a:p>
            <a:pPr algn="ctr"/>
            <a:r>
              <a:rPr lang="ru-RU" sz="2800" dirty="0" smtClean="0">
                <a:solidFill>
                  <a:srgbClr val="0070C0"/>
                </a:solidFill>
                <a:latin typeface="Arial Black" panose="020B0A04020102020204" pitchFamily="34" charset="0"/>
              </a:rPr>
              <a:t>Требования и рекомендации к структуре и содержанию</a:t>
            </a:r>
          </a:p>
          <a:p>
            <a:pPr algn="ctr"/>
            <a:r>
              <a:rPr lang="ru-RU" sz="2800" dirty="0" smtClean="0">
                <a:solidFill>
                  <a:srgbClr val="0070C0"/>
                </a:solidFill>
                <a:latin typeface="Arial Black" panose="020B0A04020102020204" pitchFamily="34" charset="0"/>
              </a:rPr>
              <a:t>дополнительной </a:t>
            </a:r>
          </a:p>
          <a:p>
            <a:pPr algn="ctr"/>
            <a:r>
              <a:rPr lang="ru-RU" sz="2800" dirty="0" smtClean="0">
                <a:solidFill>
                  <a:srgbClr val="0070C0"/>
                </a:solidFill>
                <a:latin typeface="Arial Black" panose="020B0A04020102020204" pitchFamily="34" charset="0"/>
              </a:rPr>
              <a:t>общеобразовательной </a:t>
            </a:r>
          </a:p>
          <a:p>
            <a:pPr algn="ctr"/>
            <a:r>
              <a:rPr lang="ru-RU" sz="2800" dirty="0" smtClean="0">
                <a:solidFill>
                  <a:srgbClr val="0070C0"/>
                </a:solidFill>
                <a:latin typeface="Arial Black" panose="020B0A04020102020204" pitchFamily="34" charset="0"/>
              </a:rPr>
              <a:t>программы </a:t>
            </a:r>
          </a:p>
        </p:txBody>
      </p:sp>
    </p:spTree>
    <p:extLst>
      <p:ext uri="{BB962C8B-B14F-4D97-AF65-F5344CB8AC3E}">
        <p14:creationId xmlns:p14="http://schemas.microsoft.com/office/powerpoint/2010/main" val="985925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95536" y="332656"/>
            <a:ext cx="8424936" cy="5355312"/>
          </a:xfrm>
          <a:prstGeom prst="rect">
            <a:avLst/>
          </a:prstGeom>
        </p:spPr>
        <p:txBody>
          <a:bodyPr wrap="square">
            <a:spAutoFit/>
          </a:bodyPr>
          <a:lstStyle/>
          <a:p>
            <a:pPr algn="just" fontAlgn="base"/>
            <a:r>
              <a:rPr lang="ru-RU" sz="2000" b="1" dirty="0" smtClean="0">
                <a:solidFill>
                  <a:srgbClr val="9900CC"/>
                </a:solidFill>
              </a:rPr>
              <a:t>Действующий </a:t>
            </a:r>
            <a:r>
              <a:rPr lang="ru-RU" sz="2000" b="1" dirty="0">
                <a:solidFill>
                  <a:srgbClr val="9900CC"/>
                </a:solidFill>
              </a:rPr>
              <a:t>«Порядок» </a:t>
            </a:r>
            <a:r>
              <a:rPr lang="ru-RU" sz="2000" b="1" dirty="0" smtClean="0">
                <a:solidFill>
                  <a:srgbClr val="9900CC"/>
                </a:solidFill>
              </a:rPr>
              <a:t>№ 629 (27.07.2022)  в п.6. определяет: </a:t>
            </a:r>
          </a:p>
          <a:p>
            <a:pPr algn="just" fontAlgn="base"/>
            <a:r>
              <a:rPr lang="ru-RU" b="1" dirty="0" smtClean="0">
                <a:solidFill>
                  <a:schemeClr val="accent1">
                    <a:lumMod val="75000"/>
                  </a:schemeClr>
                </a:solidFill>
              </a:rPr>
              <a:t>Содержание </a:t>
            </a:r>
            <a:r>
              <a:rPr lang="ru-RU" b="1" dirty="0">
                <a:solidFill>
                  <a:schemeClr val="accent1">
                    <a:lumMod val="75000"/>
                  </a:schemeClr>
                </a:solidFill>
              </a:rPr>
              <a:t>дополнительных общеразвивающих программ и сроки обучения по ним определяются образовательной программой, разработанной и утвержденной организацией, осуществляющей образовательную деятельность. </a:t>
            </a:r>
            <a:r>
              <a:rPr lang="ru-RU" dirty="0">
                <a:solidFill>
                  <a:schemeClr val="accent1">
                    <a:lumMod val="75000"/>
                  </a:schemeClr>
                </a:solidFill>
              </a:rPr>
              <a:t>Содержание дополнительных предпрофессиональных программ в области искусств определяется образовательной программой, разработанной и утвержденной организацией, осуществляющей образовательную деятельность, в соответствии с федеральными государственными требованиями. Содержание дополнительных образовательных программ спортивной подготовки определяется соответствующей образовательной программой, разработанной и утвержденной организацией, реализующей дополнительные образовательные программы спортивной подготовки, с учетом примерных дополнительных образовательных программ спортивной подготовки </a:t>
            </a:r>
            <a:r>
              <a:rPr lang="ru-RU" dirty="0" smtClean="0">
                <a:solidFill>
                  <a:schemeClr val="accent1">
                    <a:lumMod val="75000"/>
                  </a:schemeClr>
                </a:solidFill>
              </a:rPr>
              <a:t>.</a:t>
            </a:r>
            <a:endParaRPr lang="ru-RU" dirty="0">
              <a:solidFill>
                <a:schemeClr val="accent1">
                  <a:lumMod val="75000"/>
                </a:schemeClr>
              </a:solidFill>
            </a:endParaRPr>
          </a:p>
          <a:p>
            <a:pPr algn="just" fontAlgn="base"/>
            <a:endParaRPr lang="ru-RU" sz="1200" b="1" dirty="0" smtClean="0">
              <a:solidFill>
                <a:schemeClr val="accent1">
                  <a:lumMod val="75000"/>
                </a:schemeClr>
              </a:solidFill>
            </a:endParaRPr>
          </a:p>
          <a:p>
            <a:pPr algn="just" fontAlgn="base"/>
            <a:r>
              <a:rPr lang="ru-RU" sz="2000" b="1" dirty="0" smtClean="0">
                <a:solidFill>
                  <a:srgbClr val="CC00FF"/>
                </a:solidFill>
              </a:rPr>
              <a:t>В соответствие с ФЗ </a:t>
            </a:r>
            <a:r>
              <a:rPr lang="en-US" sz="2000" b="1" dirty="0" smtClean="0">
                <a:solidFill>
                  <a:srgbClr val="CC00FF"/>
                </a:solidFill>
              </a:rPr>
              <a:t>N </a:t>
            </a:r>
            <a:r>
              <a:rPr lang="en-US" sz="2000" b="1" dirty="0">
                <a:solidFill>
                  <a:srgbClr val="CC00FF"/>
                </a:solidFill>
              </a:rPr>
              <a:t>273-</a:t>
            </a:r>
            <a:r>
              <a:rPr lang="ru-RU" sz="2000" b="1" dirty="0">
                <a:solidFill>
                  <a:srgbClr val="CC00FF"/>
                </a:solidFill>
              </a:rPr>
              <a:t>ФЗ "Об </a:t>
            </a:r>
            <a:r>
              <a:rPr lang="ru-RU" sz="2000" b="1" dirty="0" smtClean="0">
                <a:solidFill>
                  <a:srgbClr val="CC00FF"/>
                </a:solidFill>
              </a:rPr>
              <a:t>образовании…» </a:t>
            </a:r>
            <a:r>
              <a:rPr lang="ru-RU" sz="2000" dirty="0" smtClean="0">
                <a:solidFill>
                  <a:srgbClr val="CC00FF"/>
                </a:solidFill>
              </a:rPr>
              <a:t>(с изменениями от </a:t>
            </a:r>
            <a:r>
              <a:rPr lang="ru-RU" sz="2000" dirty="0">
                <a:solidFill>
                  <a:srgbClr val="CC00FF"/>
                </a:solidFill>
              </a:rPr>
              <a:t>1 января 2023 г</a:t>
            </a:r>
            <a:r>
              <a:rPr lang="ru-RU" sz="2000" dirty="0" smtClean="0">
                <a:solidFill>
                  <a:srgbClr val="CC00FF"/>
                </a:solidFill>
              </a:rPr>
              <a:t>.) Глава 1, статья 12, часть 4, п.5.:</a:t>
            </a:r>
          </a:p>
          <a:p>
            <a:pPr algn="just" fontAlgn="base"/>
            <a:r>
              <a:rPr lang="ru-RU" dirty="0" smtClean="0">
                <a:solidFill>
                  <a:schemeClr val="accent1">
                    <a:lumMod val="75000"/>
                  </a:schemeClr>
                </a:solidFill>
              </a:rPr>
              <a:t>Образовательные </a:t>
            </a:r>
            <a:r>
              <a:rPr lang="ru-RU" dirty="0">
                <a:solidFill>
                  <a:schemeClr val="accent1">
                    <a:lumMod val="75000"/>
                  </a:schemeClr>
                </a:solidFill>
              </a:rPr>
              <a:t>программы самостоятельно разрабатываются и утверждаются организацией, осуществляющей образовательную деятельность, если настоящим Федеральным законом не установлено иное.</a:t>
            </a:r>
            <a:endParaRPr lang="ru-RU" dirty="0" smtClean="0">
              <a:solidFill>
                <a:schemeClr val="accent1">
                  <a:lumMod val="75000"/>
                </a:schemeClr>
              </a:solidFill>
            </a:endParaRPr>
          </a:p>
        </p:txBody>
      </p:sp>
    </p:spTree>
    <p:extLst>
      <p:ext uri="{BB962C8B-B14F-4D97-AF65-F5344CB8AC3E}">
        <p14:creationId xmlns:p14="http://schemas.microsoft.com/office/powerpoint/2010/main" val="48103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95536" y="332656"/>
            <a:ext cx="8424936" cy="3570208"/>
          </a:xfrm>
          <a:prstGeom prst="rect">
            <a:avLst/>
          </a:prstGeom>
        </p:spPr>
        <p:txBody>
          <a:bodyPr wrap="square">
            <a:spAutoFit/>
          </a:bodyPr>
          <a:lstStyle/>
          <a:p>
            <a:pPr algn="just" fontAlgn="base"/>
            <a:r>
              <a:rPr lang="ru-RU" b="1" dirty="0" smtClean="0">
                <a:solidFill>
                  <a:srgbClr val="CC00FF"/>
                </a:solidFill>
              </a:rPr>
              <a:t>Дополнительные </a:t>
            </a:r>
            <a:r>
              <a:rPr lang="ru-RU" b="1" dirty="0">
                <a:solidFill>
                  <a:srgbClr val="CC00FF"/>
                </a:solidFill>
              </a:rPr>
              <a:t>общеразвивающие программы формируются с учетом </a:t>
            </a:r>
            <a:endParaRPr lang="ru-RU" b="1" dirty="0" smtClean="0">
              <a:solidFill>
                <a:srgbClr val="CC00FF"/>
              </a:solidFill>
            </a:endParaRPr>
          </a:p>
          <a:p>
            <a:pPr algn="just" fontAlgn="base"/>
            <a:r>
              <a:rPr lang="ru-RU" b="1" u="sng" dirty="0" smtClean="0">
                <a:solidFill>
                  <a:srgbClr val="CC00FF"/>
                </a:solidFill>
              </a:rPr>
              <a:t>пункта </a:t>
            </a:r>
            <a:r>
              <a:rPr lang="ru-RU" b="1" u="sng" dirty="0">
                <a:solidFill>
                  <a:srgbClr val="CC00FF"/>
                </a:solidFill>
              </a:rPr>
              <a:t>9 статьи 2 Федерального закона об </a:t>
            </a:r>
            <a:r>
              <a:rPr lang="ru-RU" b="1" u="sng" dirty="0" smtClean="0">
                <a:solidFill>
                  <a:srgbClr val="CC00FF"/>
                </a:solidFill>
              </a:rPr>
              <a:t>образовании</a:t>
            </a:r>
            <a:r>
              <a:rPr lang="ru-RU" b="1" dirty="0" smtClean="0">
                <a:solidFill>
                  <a:srgbClr val="CC00FF"/>
                </a:solidFill>
              </a:rPr>
              <a:t>:</a:t>
            </a:r>
            <a:endParaRPr lang="ru-RU" sz="800" b="1" dirty="0">
              <a:solidFill>
                <a:srgbClr val="CC00FF"/>
              </a:solidFill>
            </a:endParaRPr>
          </a:p>
          <a:p>
            <a:pPr fontAlgn="base"/>
            <a:endParaRPr lang="ru-RU" dirty="0" smtClean="0">
              <a:solidFill>
                <a:schemeClr val="accent5">
                  <a:lumMod val="50000"/>
                </a:schemeClr>
              </a:solidFill>
            </a:endParaRPr>
          </a:p>
          <a:p>
            <a:pPr fontAlgn="base"/>
            <a:r>
              <a:rPr lang="ru-RU" dirty="0" smtClean="0">
                <a:solidFill>
                  <a:schemeClr val="accent5">
                    <a:lumMod val="50000"/>
                  </a:schemeClr>
                </a:solidFill>
              </a:rPr>
              <a:t>образовательная </a:t>
            </a:r>
            <a:r>
              <a:rPr lang="ru-RU" dirty="0">
                <a:solidFill>
                  <a:schemeClr val="accent5">
                    <a:lumMod val="50000"/>
                  </a:schemeClr>
                </a:solidFill>
              </a:rPr>
              <a:t>программа - комплекс </a:t>
            </a:r>
            <a:r>
              <a:rPr lang="ru-RU" dirty="0" smtClean="0">
                <a:solidFill>
                  <a:schemeClr val="accent5">
                    <a:lumMod val="50000"/>
                  </a:schemeClr>
                </a:solidFill>
              </a:rPr>
              <a:t> основных  характеристик </a:t>
            </a:r>
            <a:r>
              <a:rPr lang="ru-RU" dirty="0">
                <a:solidFill>
                  <a:schemeClr val="accent5">
                    <a:lumMod val="50000"/>
                  </a:schemeClr>
                </a:solidFill>
              </a:rPr>
              <a:t>образования (</a:t>
            </a:r>
            <a:r>
              <a:rPr lang="ru-RU" dirty="0">
                <a:solidFill>
                  <a:srgbClr val="A50021"/>
                </a:solidFill>
              </a:rPr>
              <a:t>объем, содержание, планируемые результаты</a:t>
            </a:r>
            <a:r>
              <a:rPr lang="ru-RU" dirty="0">
                <a:solidFill>
                  <a:schemeClr val="accent5">
                    <a:lumMod val="50000"/>
                  </a:schemeClr>
                </a:solidFill>
              </a:rPr>
              <a:t>) и организационно-педагогических условий, который представлен в виде </a:t>
            </a:r>
            <a:r>
              <a:rPr lang="ru-RU" dirty="0">
                <a:solidFill>
                  <a:srgbClr val="A50021"/>
                </a:solidFill>
              </a:rPr>
              <a:t>учебного плана, календарного учебного графика, рабочих программ учебных предметов, курсов, дисциплин (модулей</a:t>
            </a:r>
            <a:r>
              <a:rPr lang="ru-RU" dirty="0">
                <a:solidFill>
                  <a:schemeClr val="accent5">
                    <a:lumMod val="50000"/>
                  </a:schemeClr>
                </a:solidFill>
              </a:rPr>
              <a:t>), иных компонентов, </a:t>
            </a:r>
            <a:r>
              <a:rPr lang="ru-RU" dirty="0">
                <a:solidFill>
                  <a:srgbClr val="A50021"/>
                </a:solidFill>
              </a:rPr>
              <a:t>оценочных и методических материалов</a:t>
            </a:r>
            <a:r>
              <a:rPr lang="ru-RU" dirty="0">
                <a:solidFill>
                  <a:schemeClr val="accent5">
                    <a:lumMod val="50000"/>
                  </a:schemeClr>
                </a:solidFill>
              </a:rPr>
              <a:t>, а также в предусмотренных настоящим Федеральным законом случаях в виде </a:t>
            </a:r>
            <a:r>
              <a:rPr lang="ru-RU" dirty="0">
                <a:solidFill>
                  <a:srgbClr val="A50021"/>
                </a:solidFill>
              </a:rPr>
              <a:t>рабочей программы воспитания, календарного плана воспитательной работы, форм аттестации;</a:t>
            </a:r>
            <a:br>
              <a:rPr lang="ru-RU" dirty="0">
                <a:solidFill>
                  <a:srgbClr val="A50021"/>
                </a:solidFill>
              </a:rPr>
            </a:br>
            <a:r>
              <a:rPr lang="ru-RU" sz="1400" dirty="0" smtClean="0">
                <a:solidFill>
                  <a:schemeClr val="accent5">
                    <a:lumMod val="50000"/>
                  </a:schemeClr>
                </a:solidFill>
              </a:rPr>
              <a:t>(</a:t>
            </a:r>
            <a:r>
              <a:rPr lang="ru-RU" sz="1400" dirty="0">
                <a:solidFill>
                  <a:schemeClr val="accent5">
                    <a:lumMod val="50000"/>
                  </a:schemeClr>
                </a:solidFill>
              </a:rPr>
              <a:t>Пункт в редакции, введенной в действие с 1 сентября 2020 года </a:t>
            </a:r>
            <a:r>
              <a:rPr lang="ru-RU" sz="1400" u="sng" dirty="0">
                <a:solidFill>
                  <a:schemeClr val="accent5">
                    <a:lumMod val="50000"/>
                  </a:schemeClr>
                </a:solidFill>
                <a:hlinkClick r:id="rId4"/>
              </a:rPr>
              <a:t>Федеральным законом от 31 июля 2020 года N </a:t>
            </a:r>
            <a:r>
              <a:rPr lang="ru-RU" sz="1400" u="sng" dirty="0" smtClean="0">
                <a:solidFill>
                  <a:schemeClr val="accent5">
                    <a:lumMod val="50000"/>
                  </a:schemeClr>
                </a:solidFill>
                <a:hlinkClick r:id="rId4"/>
              </a:rPr>
              <a:t>304-ФЗ</a:t>
            </a:r>
            <a:r>
              <a:rPr lang="ru-RU" sz="1400" u="sng" dirty="0" smtClean="0">
                <a:solidFill>
                  <a:schemeClr val="accent5">
                    <a:lumMod val="50000"/>
                  </a:schemeClr>
                </a:solidFill>
              </a:rPr>
              <a:t>)</a:t>
            </a:r>
            <a:endParaRPr lang="ru-RU" sz="1400" dirty="0">
              <a:solidFill>
                <a:schemeClr val="accent5">
                  <a:lumMod val="50000"/>
                </a:schemeClr>
              </a:solidFill>
            </a:endParaRPr>
          </a:p>
        </p:txBody>
      </p:sp>
    </p:spTree>
    <p:extLst>
      <p:ext uri="{BB962C8B-B14F-4D97-AF65-F5344CB8AC3E}">
        <p14:creationId xmlns:p14="http://schemas.microsoft.com/office/powerpoint/2010/main" val="339476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25132" y="1060867"/>
            <a:ext cx="8495340" cy="5386090"/>
          </a:xfrm>
          <a:prstGeom prst="rect">
            <a:avLst/>
          </a:prstGeom>
        </p:spPr>
        <p:txBody>
          <a:bodyPr wrap="square">
            <a:spAutoFit/>
          </a:bodyPr>
          <a:lstStyle/>
          <a:p>
            <a:pPr algn="just" fontAlgn="base"/>
            <a:r>
              <a:rPr lang="ru-RU" sz="1200" b="1" dirty="0">
                <a:solidFill>
                  <a:schemeClr val="accent1">
                    <a:lumMod val="75000"/>
                  </a:schemeClr>
                </a:solidFill>
              </a:rPr>
              <a:t>В соответствии с требованиями с 1 сентября 2021 года образовательные программы начального, основного и среднего общего образования должны содержать рабочие программы воспитания и календарные планы воспитательной работы</a:t>
            </a:r>
            <a:r>
              <a:rPr lang="ru-RU" sz="1200" b="1" dirty="0" smtClean="0">
                <a:solidFill>
                  <a:schemeClr val="accent1">
                    <a:lumMod val="75000"/>
                  </a:schemeClr>
                </a:solidFill>
              </a:rPr>
              <a:t>.</a:t>
            </a:r>
          </a:p>
          <a:p>
            <a:pPr algn="just" fontAlgn="base"/>
            <a:endParaRPr lang="ru-RU" sz="1200" b="1" u="sng" dirty="0" smtClean="0">
              <a:solidFill>
                <a:schemeClr val="accent1">
                  <a:lumMod val="75000"/>
                </a:schemeClr>
              </a:solidFill>
            </a:endParaRPr>
          </a:p>
          <a:p>
            <a:pPr algn="just" fontAlgn="base"/>
            <a:r>
              <a:rPr lang="ru-RU" sz="1200" b="1" u="sng" dirty="0" smtClean="0">
                <a:solidFill>
                  <a:schemeClr val="accent1">
                    <a:lumMod val="75000"/>
                  </a:schemeClr>
                </a:solidFill>
              </a:rPr>
              <a:t>Статья </a:t>
            </a:r>
            <a:r>
              <a:rPr lang="ru-RU" sz="1200" b="1" u="sng" dirty="0">
                <a:solidFill>
                  <a:schemeClr val="accent1">
                    <a:lumMod val="75000"/>
                  </a:schemeClr>
                </a:solidFill>
              </a:rPr>
              <a:t>12_1. Общие требования к организации воспитания обучающихся</a:t>
            </a:r>
          </a:p>
          <a:p>
            <a:pPr algn="just" fontAlgn="base"/>
            <a:r>
              <a:rPr lang="ru-RU" sz="800" b="1" dirty="0">
                <a:solidFill>
                  <a:schemeClr val="accent1">
                    <a:lumMod val="75000"/>
                  </a:schemeClr>
                </a:solidFill>
              </a:rPr>
              <a:t>     </a:t>
            </a:r>
          </a:p>
          <a:p>
            <a:pPr algn="just" fontAlgn="base"/>
            <a:r>
              <a:rPr lang="ru-RU" sz="1200" b="1" dirty="0">
                <a:solidFill>
                  <a:schemeClr val="accent1">
                    <a:lumMod val="75000"/>
                  </a:schemeClr>
                </a:solidFill>
              </a:rPr>
              <a:t>1. Воспитание обучающихся при освоении ими основных образовательных программ в организациях, осуществляющих образовательную деятельность, осуществляется на основе </a:t>
            </a:r>
            <a:r>
              <a:rPr lang="ru-RU" sz="1200" b="1" dirty="0">
                <a:solidFill>
                  <a:srgbClr val="A50021"/>
                </a:solidFill>
              </a:rPr>
              <a:t>включаемых в образовательную программу рабочей программы воспитания и календарного плана воспитательной работы, разрабатываемых и утверждаемых такими организациями самостоятельно, если иное не установлено настоящим Федеральным законом.</a:t>
            </a:r>
          </a:p>
          <a:p>
            <a:pPr algn="just" fontAlgn="base"/>
            <a:endParaRPr lang="ru-RU" sz="1200" b="1" dirty="0">
              <a:solidFill>
                <a:schemeClr val="accent1">
                  <a:lumMod val="75000"/>
                </a:schemeClr>
              </a:solidFill>
            </a:endParaRPr>
          </a:p>
          <a:p>
            <a:pPr algn="just" fontAlgn="base"/>
            <a:r>
              <a:rPr lang="ru-RU" sz="1200" b="1" dirty="0">
                <a:solidFill>
                  <a:schemeClr val="accent1">
                    <a:lumMod val="75000"/>
                  </a:schemeClr>
                </a:solidFill>
              </a:rPr>
              <a:t>2. Воспитание обучающихся при освоении ими основных общеобразовательных программ, образовательных программ среднего профессионального образования, образовательных программ высшего образования (программ бакалавриата и программ </a:t>
            </a:r>
            <a:r>
              <a:rPr lang="ru-RU" sz="1200" b="1" dirty="0" err="1">
                <a:solidFill>
                  <a:schemeClr val="accent1">
                    <a:lumMod val="75000"/>
                  </a:schemeClr>
                </a:solidFill>
              </a:rPr>
              <a:t>специалитета</a:t>
            </a:r>
            <a:r>
              <a:rPr lang="ru-RU" sz="1200" b="1" dirty="0">
                <a:solidFill>
                  <a:schemeClr val="accent1">
                    <a:lumMod val="75000"/>
                  </a:schemeClr>
                </a:solidFill>
              </a:rPr>
              <a:t>) в организациях, осуществляющих образовательную деятельность, </a:t>
            </a:r>
            <a:r>
              <a:rPr lang="ru-RU" sz="1200" b="1" dirty="0">
                <a:solidFill>
                  <a:srgbClr val="A50021"/>
                </a:solidFill>
              </a:rPr>
              <a:t>осуществляется на основе включаемых в такие образовательные программы рабочей программы воспитания и календарного плана воспитательной работы, разрабатываемых и утверждаемых с учетом включенных в примерные образовательные программы, указанные в части 9_1 статьи 12 настоящего Федерального закона, примерных рабочих программ воспитания и примерных календарных планов воспитательной работы.</a:t>
            </a:r>
          </a:p>
          <a:p>
            <a:pPr algn="just" fontAlgn="base"/>
            <a:endParaRPr lang="ru-RU" sz="1200" b="1" dirty="0">
              <a:solidFill>
                <a:schemeClr val="accent1">
                  <a:lumMod val="75000"/>
                </a:schemeClr>
              </a:solidFill>
            </a:endParaRPr>
          </a:p>
          <a:p>
            <a:pPr algn="just" fontAlgn="base"/>
            <a:r>
              <a:rPr lang="ru-RU" sz="1200" b="1" dirty="0">
                <a:solidFill>
                  <a:schemeClr val="accent1">
                    <a:lumMod val="75000"/>
                  </a:schemeClr>
                </a:solidFill>
              </a:rPr>
              <a:t>3. В разработке рабочих программ воспитания и календарных планов воспитательной работы имеют право принимать участие указанные в части 6 статьи 26 настоящего Федерального закона советы обучающихся, советы родителей, представительные органы обучающихся (при их наличии).   </a:t>
            </a:r>
          </a:p>
          <a:p>
            <a:pPr algn="just" fontAlgn="base"/>
            <a:endParaRPr lang="ru-RU" sz="1200" b="1" dirty="0">
              <a:solidFill>
                <a:schemeClr val="accent1">
                  <a:lumMod val="75000"/>
                </a:schemeClr>
              </a:solidFill>
            </a:endParaRPr>
          </a:p>
          <a:p>
            <a:pPr algn="just" fontAlgn="base"/>
            <a:r>
              <a:rPr lang="ru-RU" sz="1200" b="1" dirty="0">
                <a:solidFill>
                  <a:schemeClr val="accent1">
                    <a:lumMod val="75000"/>
                  </a:schemeClr>
                </a:solidFill>
              </a:rPr>
              <a:t>4. При разработке основной общеобразовательной программы организация, осуществляющая образовательную деятельность, </a:t>
            </a:r>
            <a:r>
              <a:rPr lang="ru-RU" sz="1200" b="1" dirty="0">
                <a:solidFill>
                  <a:srgbClr val="A50021"/>
                </a:solidFill>
              </a:rPr>
              <a:t>вправе предусмотреть применение при реализации соответствующей образовательной программы примерной рабочей программы воспитания и (или) примерного календарного плана воспитательной работы, включенных в соответствующую примерную основную общеобразовательную программу. В этом случае такая учебно-методическая документация не </a:t>
            </a:r>
            <a:r>
              <a:rPr lang="ru-RU" sz="1200" b="1" dirty="0" smtClean="0">
                <a:solidFill>
                  <a:srgbClr val="A50021"/>
                </a:solidFill>
              </a:rPr>
              <a:t>разрабатывается.</a:t>
            </a:r>
            <a:endParaRPr lang="ru-RU" sz="1200" b="1" dirty="0">
              <a:solidFill>
                <a:srgbClr val="A50021"/>
              </a:solidFill>
            </a:endParaRPr>
          </a:p>
          <a:p>
            <a:pPr algn="just" fontAlgn="base"/>
            <a:endParaRPr lang="ru-RU" sz="1200" b="1" dirty="0">
              <a:solidFill>
                <a:schemeClr val="accent1">
                  <a:lumMod val="75000"/>
                </a:schemeClr>
              </a:solidFill>
            </a:endParaRPr>
          </a:p>
        </p:txBody>
      </p:sp>
      <p:sp>
        <p:nvSpPr>
          <p:cNvPr id="3" name="Прямоугольник 2"/>
          <p:cNvSpPr/>
          <p:nvPr/>
        </p:nvSpPr>
        <p:spPr>
          <a:xfrm>
            <a:off x="323528" y="260648"/>
            <a:ext cx="8496944" cy="584775"/>
          </a:xfrm>
          <a:prstGeom prst="rect">
            <a:avLst/>
          </a:prstGeom>
        </p:spPr>
        <p:txBody>
          <a:bodyPr wrap="square">
            <a:spAutoFit/>
          </a:bodyPr>
          <a:lstStyle/>
          <a:p>
            <a:pPr algn="just"/>
            <a:r>
              <a:rPr lang="ru-RU" b="1" dirty="0" smtClean="0">
                <a:solidFill>
                  <a:srgbClr val="9933FF"/>
                </a:solidFill>
              </a:rPr>
              <a:t>ФЗ «Об </a:t>
            </a:r>
            <a:r>
              <a:rPr lang="ru-RU" b="1" dirty="0">
                <a:solidFill>
                  <a:srgbClr val="9933FF"/>
                </a:solidFill>
              </a:rPr>
              <a:t>образовании в Российской </a:t>
            </a:r>
            <a:r>
              <a:rPr lang="ru-RU" b="1" dirty="0" smtClean="0">
                <a:solidFill>
                  <a:srgbClr val="9933FF"/>
                </a:solidFill>
              </a:rPr>
              <a:t>Федерации»</a:t>
            </a:r>
            <a:endParaRPr lang="ru-RU" b="1" dirty="0">
              <a:solidFill>
                <a:srgbClr val="9933FF"/>
              </a:solidFill>
            </a:endParaRPr>
          </a:p>
          <a:p>
            <a:pPr algn="just"/>
            <a:r>
              <a:rPr lang="ru-RU" sz="1400" b="1" dirty="0" smtClean="0">
                <a:solidFill>
                  <a:srgbClr val="9933FF"/>
                </a:solidFill>
              </a:rPr>
              <a:t>(</a:t>
            </a:r>
            <a:r>
              <a:rPr lang="ru-RU" sz="1400" b="1" dirty="0">
                <a:solidFill>
                  <a:srgbClr val="9933FF"/>
                </a:solidFill>
              </a:rPr>
              <a:t>с изменениями на 4 августа 2023 г</a:t>
            </a:r>
            <a:r>
              <a:rPr lang="ru-RU" sz="1400" b="1" dirty="0" smtClean="0">
                <a:solidFill>
                  <a:srgbClr val="9933FF"/>
                </a:solidFill>
              </a:rPr>
              <a:t>.) </a:t>
            </a:r>
            <a:endParaRPr lang="ru-RU" sz="1400" b="1" dirty="0">
              <a:solidFill>
                <a:srgbClr val="9933FF"/>
              </a:solidFill>
            </a:endParaRPr>
          </a:p>
        </p:txBody>
      </p:sp>
    </p:spTree>
    <p:extLst>
      <p:ext uri="{BB962C8B-B14F-4D97-AF65-F5344CB8AC3E}">
        <p14:creationId xmlns:p14="http://schemas.microsoft.com/office/powerpoint/2010/main" val="115616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496944" cy="584775"/>
          </a:xfrm>
          <a:prstGeom prst="rect">
            <a:avLst/>
          </a:prstGeom>
        </p:spPr>
        <p:txBody>
          <a:bodyPr wrap="square">
            <a:spAutoFit/>
          </a:bodyPr>
          <a:lstStyle/>
          <a:p>
            <a:pPr algn="just"/>
            <a:r>
              <a:rPr lang="ru-RU" b="1" dirty="0" smtClean="0">
                <a:solidFill>
                  <a:srgbClr val="9933FF"/>
                </a:solidFill>
              </a:rPr>
              <a:t>ФЗ «Об </a:t>
            </a:r>
            <a:r>
              <a:rPr lang="ru-RU" b="1" dirty="0">
                <a:solidFill>
                  <a:srgbClr val="9933FF"/>
                </a:solidFill>
              </a:rPr>
              <a:t>образовании в Российской </a:t>
            </a:r>
            <a:r>
              <a:rPr lang="ru-RU" b="1" dirty="0" smtClean="0">
                <a:solidFill>
                  <a:srgbClr val="9933FF"/>
                </a:solidFill>
              </a:rPr>
              <a:t>Федерации»</a:t>
            </a:r>
            <a:endParaRPr lang="ru-RU" b="1" dirty="0">
              <a:solidFill>
                <a:srgbClr val="9933FF"/>
              </a:solidFill>
            </a:endParaRPr>
          </a:p>
          <a:p>
            <a:pPr algn="just"/>
            <a:r>
              <a:rPr lang="ru-RU" sz="1400" b="1" dirty="0" smtClean="0">
                <a:solidFill>
                  <a:srgbClr val="9933FF"/>
                </a:solidFill>
              </a:rPr>
              <a:t>(</a:t>
            </a:r>
            <a:r>
              <a:rPr lang="ru-RU" sz="1400" b="1" dirty="0">
                <a:solidFill>
                  <a:srgbClr val="9933FF"/>
                </a:solidFill>
              </a:rPr>
              <a:t>с изменениями на 4 августа 2023 г.)</a:t>
            </a:r>
          </a:p>
        </p:txBody>
      </p:sp>
      <p:sp>
        <p:nvSpPr>
          <p:cNvPr id="5" name="Прямоугольник 4"/>
          <p:cNvSpPr/>
          <p:nvPr/>
        </p:nvSpPr>
        <p:spPr>
          <a:xfrm>
            <a:off x="323528" y="1060867"/>
            <a:ext cx="8496944" cy="5324535"/>
          </a:xfrm>
          <a:prstGeom prst="rect">
            <a:avLst/>
          </a:prstGeom>
        </p:spPr>
        <p:txBody>
          <a:bodyPr wrap="square">
            <a:spAutoFit/>
          </a:bodyPr>
          <a:lstStyle/>
          <a:p>
            <a:pPr algn="just"/>
            <a:r>
              <a:rPr lang="ru-RU" b="1" dirty="0">
                <a:solidFill>
                  <a:srgbClr val="800080"/>
                </a:solidFill>
              </a:rPr>
              <a:t>Глава 1. Общие положения</a:t>
            </a:r>
          </a:p>
          <a:p>
            <a:pPr algn="just"/>
            <a:r>
              <a:rPr lang="ru-RU" b="1" dirty="0" smtClean="0">
                <a:solidFill>
                  <a:srgbClr val="800080"/>
                </a:solidFill>
              </a:rPr>
              <a:t>Статья </a:t>
            </a:r>
            <a:r>
              <a:rPr lang="ru-RU" b="1" dirty="0">
                <a:solidFill>
                  <a:srgbClr val="800080"/>
                </a:solidFill>
              </a:rPr>
              <a:t>2. Основные понятия, используемые в настоящем Федеральном законе</a:t>
            </a:r>
            <a:endParaRPr lang="ru-RU" b="1" dirty="0" smtClean="0">
              <a:solidFill>
                <a:srgbClr val="800080"/>
              </a:solidFill>
            </a:endParaRPr>
          </a:p>
          <a:p>
            <a:pPr algn="just"/>
            <a:r>
              <a:rPr lang="ru-RU" b="1" dirty="0">
                <a:solidFill>
                  <a:schemeClr val="accent5">
                    <a:lumMod val="50000"/>
                  </a:schemeClr>
                </a:solidFill>
              </a:rPr>
              <a:t>Для целей настоящего Федерального закона применяются следующие основные понятия</a:t>
            </a:r>
            <a:r>
              <a:rPr lang="ru-RU" b="1" dirty="0" smtClean="0">
                <a:solidFill>
                  <a:schemeClr val="accent5">
                    <a:lumMod val="50000"/>
                  </a:schemeClr>
                </a:solidFill>
              </a:rPr>
              <a:t>:</a:t>
            </a:r>
          </a:p>
          <a:p>
            <a:pPr algn="just"/>
            <a:r>
              <a:rPr lang="ru-RU" b="1" dirty="0" smtClean="0">
                <a:solidFill>
                  <a:schemeClr val="accent5">
                    <a:lumMod val="50000"/>
                  </a:schemeClr>
                </a:solidFill>
              </a:rPr>
              <a:t>15</a:t>
            </a:r>
            <a:r>
              <a:rPr lang="ru-RU" b="1" dirty="0">
                <a:solidFill>
                  <a:schemeClr val="accent5">
                    <a:lumMod val="50000"/>
                  </a:schemeClr>
                </a:solidFill>
              </a:rPr>
              <a:t>) </a:t>
            </a:r>
            <a:r>
              <a:rPr lang="ru-RU" b="1" u="sng" dirty="0">
                <a:solidFill>
                  <a:schemeClr val="accent5">
                    <a:lumMod val="50000"/>
                  </a:schemeClr>
                </a:solidFill>
              </a:rPr>
              <a:t>обучающийся</a:t>
            </a:r>
            <a:r>
              <a:rPr lang="ru-RU" b="1" dirty="0">
                <a:solidFill>
                  <a:schemeClr val="accent5">
                    <a:lumMod val="50000"/>
                  </a:schemeClr>
                </a:solidFill>
              </a:rPr>
              <a:t> - физическое лицо, осваивающее образовательную программу;</a:t>
            </a:r>
          </a:p>
          <a:p>
            <a:pPr algn="just"/>
            <a:endParaRPr lang="ru-RU" b="1" dirty="0" smtClean="0">
              <a:solidFill>
                <a:srgbClr val="800080"/>
              </a:solidFill>
            </a:endParaRPr>
          </a:p>
          <a:p>
            <a:pPr algn="just"/>
            <a:r>
              <a:rPr lang="ru-RU" b="1" dirty="0" smtClean="0">
                <a:solidFill>
                  <a:srgbClr val="800080"/>
                </a:solidFill>
              </a:rPr>
              <a:t>Глава </a:t>
            </a:r>
            <a:r>
              <a:rPr lang="ru-RU" b="1" dirty="0">
                <a:solidFill>
                  <a:srgbClr val="800080"/>
                </a:solidFill>
              </a:rPr>
              <a:t>4. Обучающиеся и их родители (законные представители)</a:t>
            </a:r>
          </a:p>
          <a:p>
            <a:pPr algn="just"/>
            <a:r>
              <a:rPr lang="ru-RU" b="1" dirty="0">
                <a:solidFill>
                  <a:srgbClr val="800080"/>
                </a:solidFill>
              </a:rPr>
              <a:t>Статья 33. Обучающиеся</a:t>
            </a:r>
          </a:p>
          <a:p>
            <a:pPr algn="just"/>
            <a:r>
              <a:rPr lang="ru-RU" b="1" dirty="0">
                <a:solidFill>
                  <a:schemeClr val="accent5">
                    <a:lumMod val="50000"/>
                  </a:schemeClr>
                </a:solidFill>
              </a:rPr>
              <a:t>1. К обучающимся в зависимости от уровня осваиваемой образовательной программы, формы обучения, режима пребывания в образовательной организации относятся:</a:t>
            </a:r>
          </a:p>
          <a:p>
            <a:pPr algn="just"/>
            <a:endParaRPr lang="ru-RU" sz="800" b="1" dirty="0">
              <a:solidFill>
                <a:schemeClr val="accent5">
                  <a:lumMod val="50000"/>
                </a:schemeClr>
              </a:solidFill>
            </a:endParaRPr>
          </a:p>
          <a:p>
            <a:pPr algn="just"/>
            <a:r>
              <a:rPr lang="ru-RU" b="1" dirty="0">
                <a:solidFill>
                  <a:schemeClr val="accent5">
                    <a:lumMod val="50000"/>
                  </a:schemeClr>
                </a:solidFill>
              </a:rPr>
              <a:t>1) </a:t>
            </a:r>
            <a:r>
              <a:rPr lang="ru-RU" b="1" u="sng" dirty="0">
                <a:solidFill>
                  <a:schemeClr val="accent5">
                    <a:lumMod val="50000"/>
                  </a:schemeClr>
                </a:solidFill>
              </a:rPr>
              <a:t>воспитанники</a:t>
            </a:r>
            <a:r>
              <a:rPr lang="ru-RU" b="1" dirty="0">
                <a:solidFill>
                  <a:schemeClr val="accent5">
                    <a:lumMod val="50000"/>
                  </a:schemeClr>
                </a:solidFill>
              </a:rPr>
              <a:t> - лица, осваивающие образовательную программу дошкольного образования, лица, осваивающие основную общеобразовательную программу с одновременным проживанием или нахождением в образовательной организации;</a:t>
            </a:r>
          </a:p>
          <a:p>
            <a:pPr algn="just"/>
            <a:endParaRPr lang="ru-RU" sz="800" b="1" dirty="0">
              <a:solidFill>
                <a:schemeClr val="accent5">
                  <a:lumMod val="50000"/>
                </a:schemeClr>
              </a:solidFill>
            </a:endParaRPr>
          </a:p>
          <a:p>
            <a:pPr algn="just"/>
            <a:r>
              <a:rPr lang="ru-RU" b="1" dirty="0">
                <a:solidFill>
                  <a:schemeClr val="accent5">
                    <a:lumMod val="50000"/>
                  </a:schemeClr>
                </a:solidFill>
              </a:rPr>
              <a:t>2) </a:t>
            </a:r>
            <a:r>
              <a:rPr lang="ru-RU" b="1" u="sng" dirty="0">
                <a:solidFill>
                  <a:schemeClr val="accent5">
                    <a:lumMod val="50000"/>
                  </a:schemeClr>
                </a:solidFill>
              </a:rPr>
              <a:t>учащиеся</a:t>
            </a:r>
            <a:r>
              <a:rPr lang="ru-RU" b="1" dirty="0">
                <a:solidFill>
                  <a:schemeClr val="accent5">
                    <a:lumMod val="50000"/>
                  </a:schemeClr>
                </a:solidFill>
              </a:rPr>
              <a:t> - лица, осваивающие образовательные программы начального общего, основного общего или среднего общего образования, дополнительные общеобразовательные программы</a:t>
            </a:r>
            <a:r>
              <a:rPr lang="ru-RU" b="1" dirty="0" smtClean="0">
                <a:solidFill>
                  <a:schemeClr val="accent5">
                    <a:lumMod val="50000"/>
                  </a:schemeClr>
                </a:solidFill>
              </a:rPr>
              <a:t>;</a:t>
            </a:r>
            <a:endParaRPr lang="ru-RU" b="1" dirty="0" smtClean="0">
              <a:solidFill>
                <a:srgbClr val="800080"/>
              </a:solidFill>
            </a:endParaRPr>
          </a:p>
        </p:txBody>
      </p:sp>
    </p:spTree>
    <p:extLst>
      <p:ext uri="{BB962C8B-B14F-4D97-AF65-F5344CB8AC3E}">
        <p14:creationId xmlns:p14="http://schemas.microsoft.com/office/powerpoint/2010/main" val="171157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23528" y="176327"/>
            <a:ext cx="8424936" cy="6155531"/>
          </a:xfrm>
          <a:prstGeom prst="rect">
            <a:avLst/>
          </a:prstGeom>
        </p:spPr>
        <p:txBody>
          <a:bodyPr wrap="square">
            <a:spAutoFit/>
          </a:bodyPr>
          <a:lstStyle/>
          <a:p>
            <a:pPr algn="ctr" fontAlgn="base"/>
            <a:r>
              <a:rPr lang="ru-RU" sz="2800" b="1" dirty="0" smtClean="0">
                <a:solidFill>
                  <a:schemeClr val="accent1">
                    <a:lumMod val="75000"/>
                  </a:schemeClr>
                </a:solidFill>
              </a:rPr>
              <a:t>Структура </a:t>
            </a:r>
          </a:p>
          <a:p>
            <a:pPr algn="ctr" fontAlgn="base"/>
            <a:r>
              <a:rPr lang="ru-RU" sz="2800" b="1" dirty="0" smtClean="0">
                <a:solidFill>
                  <a:schemeClr val="accent1">
                    <a:lumMod val="75000"/>
                  </a:schemeClr>
                </a:solidFill>
              </a:rPr>
              <a:t>дополнительной </a:t>
            </a:r>
            <a:r>
              <a:rPr lang="ru-RU" sz="2800" b="1" dirty="0">
                <a:solidFill>
                  <a:schemeClr val="accent1">
                    <a:lumMod val="75000"/>
                  </a:schemeClr>
                </a:solidFill>
              </a:rPr>
              <a:t>общеобразовательной программы </a:t>
            </a:r>
            <a:endParaRPr lang="ru-RU" sz="2800" b="1" dirty="0" smtClean="0">
              <a:solidFill>
                <a:schemeClr val="accent1">
                  <a:lumMod val="75000"/>
                </a:schemeClr>
              </a:solidFill>
            </a:endParaRPr>
          </a:p>
          <a:p>
            <a:pPr algn="just" fontAlgn="base"/>
            <a:endParaRPr lang="ru-RU" sz="800" b="1" dirty="0">
              <a:solidFill>
                <a:schemeClr val="accent1">
                  <a:lumMod val="75000"/>
                </a:schemeClr>
              </a:solidFill>
            </a:endParaRPr>
          </a:p>
          <a:p>
            <a:pPr algn="just" fontAlgn="base"/>
            <a:r>
              <a:rPr lang="ru-RU" b="1" dirty="0" smtClean="0">
                <a:solidFill>
                  <a:srgbClr val="9933FF"/>
                </a:solidFill>
              </a:rPr>
              <a:t>Содержание</a:t>
            </a:r>
          </a:p>
          <a:p>
            <a:pPr algn="just" fontAlgn="base"/>
            <a:endParaRPr lang="ru-RU" sz="800" b="1" dirty="0">
              <a:solidFill>
                <a:srgbClr val="9933FF"/>
              </a:solidFill>
            </a:endParaRPr>
          </a:p>
          <a:p>
            <a:pPr algn="just" fontAlgn="base"/>
            <a:r>
              <a:rPr lang="ru-RU" b="1" dirty="0">
                <a:solidFill>
                  <a:srgbClr val="9933FF"/>
                </a:solidFill>
              </a:rPr>
              <a:t>ИНФОРМАЦИОННАЯ КАРТА</a:t>
            </a:r>
          </a:p>
          <a:p>
            <a:pPr algn="just" fontAlgn="base"/>
            <a:r>
              <a:rPr lang="ru-RU" b="1" dirty="0" smtClean="0">
                <a:solidFill>
                  <a:srgbClr val="9933FF"/>
                </a:solidFill>
              </a:rPr>
              <a:t>1.Комплекс </a:t>
            </a:r>
            <a:r>
              <a:rPr lang="ru-RU" b="1" dirty="0">
                <a:solidFill>
                  <a:srgbClr val="9933FF"/>
                </a:solidFill>
              </a:rPr>
              <a:t>основных характеристик программы </a:t>
            </a:r>
          </a:p>
          <a:p>
            <a:pPr algn="just" fontAlgn="base"/>
            <a:r>
              <a:rPr lang="ru-RU" b="1" dirty="0">
                <a:solidFill>
                  <a:srgbClr val="7030A0"/>
                </a:solidFill>
              </a:rPr>
              <a:t>1.1. </a:t>
            </a:r>
            <a:r>
              <a:rPr lang="ru-RU" b="1" dirty="0" smtClean="0">
                <a:solidFill>
                  <a:srgbClr val="7030A0"/>
                </a:solidFill>
              </a:rPr>
              <a:t> Пояснительная записка</a:t>
            </a:r>
            <a:endParaRPr lang="ru-RU" b="1" dirty="0">
              <a:solidFill>
                <a:srgbClr val="7030A0"/>
              </a:solidFill>
            </a:endParaRPr>
          </a:p>
          <a:p>
            <a:pPr algn="just" fontAlgn="base"/>
            <a:r>
              <a:rPr lang="ru-RU" b="1" dirty="0">
                <a:solidFill>
                  <a:srgbClr val="7030A0"/>
                </a:solidFill>
              </a:rPr>
              <a:t>1.2</a:t>
            </a:r>
            <a:r>
              <a:rPr lang="ru-RU" b="1" dirty="0" smtClean="0">
                <a:solidFill>
                  <a:srgbClr val="7030A0"/>
                </a:solidFill>
              </a:rPr>
              <a:t>.  Цели </a:t>
            </a:r>
            <a:r>
              <a:rPr lang="ru-RU" b="1" dirty="0">
                <a:solidFill>
                  <a:srgbClr val="7030A0"/>
                </a:solidFill>
              </a:rPr>
              <a:t>и задачи </a:t>
            </a:r>
            <a:r>
              <a:rPr lang="ru-RU" b="1" dirty="0" smtClean="0">
                <a:solidFill>
                  <a:srgbClr val="7030A0"/>
                </a:solidFill>
              </a:rPr>
              <a:t>программы</a:t>
            </a:r>
            <a:endParaRPr lang="ru-RU" b="1" dirty="0">
              <a:solidFill>
                <a:srgbClr val="7030A0"/>
              </a:solidFill>
            </a:endParaRPr>
          </a:p>
          <a:p>
            <a:pPr algn="just" fontAlgn="base"/>
            <a:r>
              <a:rPr lang="ru-RU" b="1" dirty="0">
                <a:solidFill>
                  <a:srgbClr val="7030A0"/>
                </a:solidFill>
              </a:rPr>
              <a:t>1.3. Содержание программы (</a:t>
            </a:r>
            <a:r>
              <a:rPr lang="ru-RU" b="1" dirty="0" smtClean="0">
                <a:solidFill>
                  <a:srgbClr val="7030A0"/>
                </a:solidFill>
              </a:rPr>
              <a:t>учебно-тематический </a:t>
            </a:r>
            <a:r>
              <a:rPr lang="ru-RU" b="1" dirty="0">
                <a:solidFill>
                  <a:srgbClr val="7030A0"/>
                </a:solidFill>
              </a:rPr>
              <a:t>план и содержание учебно-тематического планирования</a:t>
            </a:r>
            <a:r>
              <a:rPr lang="ru-RU" b="1" dirty="0" smtClean="0">
                <a:solidFill>
                  <a:srgbClr val="7030A0"/>
                </a:solidFill>
              </a:rPr>
              <a:t>)</a:t>
            </a:r>
            <a:endParaRPr lang="ru-RU" b="1" dirty="0">
              <a:solidFill>
                <a:srgbClr val="7030A0"/>
              </a:solidFill>
            </a:endParaRPr>
          </a:p>
          <a:p>
            <a:pPr algn="just" fontAlgn="base"/>
            <a:r>
              <a:rPr lang="ru-RU" b="1" dirty="0">
                <a:solidFill>
                  <a:srgbClr val="7030A0"/>
                </a:solidFill>
              </a:rPr>
              <a:t>1.4</a:t>
            </a:r>
            <a:r>
              <a:rPr lang="ru-RU" b="1" dirty="0" smtClean="0">
                <a:solidFill>
                  <a:srgbClr val="7030A0"/>
                </a:solidFill>
              </a:rPr>
              <a:t>.  Планируемые результаты</a:t>
            </a:r>
            <a:r>
              <a:rPr lang="ru-RU" b="1" dirty="0">
                <a:solidFill>
                  <a:srgbClr val="7030A0"/>
                </a:solidFill>
              </a:rPr>
              <a:t> </a:t>
            </a:r>
            <a:r>
              <a:rPr lang="ru-RU" b="1" dirty="0" smtClean="0">
                <a:solidFill>
                  <a:srgbClr val="7030A0"/>
                </a:solidFill>
              </a:rPr>
              <a:t> </a:t>
            </a:r>
            <a:endParaRPr lang="ru-RU" b="1" dirty="0">
              <a:solidFill>
                <a:srgbClr val="7030A0"/>
              </a:solidFill>
            </a:endParaRPr>
          </a:p>
          <a:p>
            <a:pPr algn="just" fontAlgn="base"/>
            <a:endParaRPr lang="ru-RU" sz="800" b="1" dirty="0">
              <a:solidFill>
                <a:srgbClr val="FF0000"/>
              </a:solidFill>
            </a:endParaRPr>
          </a:p>
          <a:p>
            <a:pPr algn="just" fontAlgn="base"/>
            <a:r>
              <a:rPr lang="ru-RU" b="1" dirty="0">
                <a:solidFill>
                  <a:srgbClr val="9933FF"/>
                </a:solidFill>
              </a:rPr>
              <a:t>2.Комплекс организационно-педагогических условий </a:t>
            </a:r>
          </a:p>
          <a:p>
            <a:pPr algn="just" fontAlgn="base"/>
            <a:r>
              <a:rPr lang="ru-RU" b="1" dirty="0">
                <a:solidFill>
                  <a:srgbClr val="7030A0"/>
                </a:solidFill>
              </a:rPr>
              <a:t>2.1. </a:t>
            </a:r>
            <a:r>
              <a:rPr lang="ru-RU" b="1" dirty="0" smtClean="0">
                <a:solidFill>
                  <a:srgbClr val="7030A0"/>
                </a:solidFill>
              </a:rPr>
              <a:t> Календарно-учебный график</a:t>
            </a:r>
            <a:endParaRPr lang="ru-RU" b="1" dirty="0">
              <a:solidFill>
                <a:srgbClr val="7030A0"/>
              </a:solidFill>
            </a:endParaRPr>
          </a:p>
          <a:p>
            <a:pPr algn="just" fontAlgn="base"/>
            <a:r>
              <a:rPr lang="ru-RU" b="1" dirty="0" smtClean="0">
                <a:solidFill>
                  <a:srgbClr val="7030A0"/>
                </a:solidFill>
              </a:rPr>
              <a:t>2.2. </a:t>
            </a:r>
            <a:r>
              <a:rPr lang="ru-RU" b="1" dirty="0">
                <a:solidFill>
                  <a:srgbClr val="7030A0"/>
                </a:solidFill>
              </a:rPr>
              <a:t>Условия реализации программы</a:t>
            </a:r>
            <a:endParaRPr lang="ru-RU" b="1" dirty="0" smtClean="0">
              <a:solidFill>
                <a:srgbClr val="7030A0"/>
              </a:solidFill>
            </a:endParaRPr>
          </a:p>
          <a:p>
            <a:pPr algn="just" fontAlgn="base"/>
            <a:r>
              <a:rPr lang="ru-RU" b="1" dirty="0" smtClean="0">
                <a:solidFill>
                  <a:srgbClr val="7030A0"/>
                </a:solidFill>
              </a:rPr>
              <a:t>2.3</a:t>
            </a:r>
            <a:r>
              <a:rPr lang="ru-RU" b="1" dirty="0">
                <a:solidFill>
                  <a:srgbClr val="7030A0"/>
                </a:solidFill>
              </a:rPr>
              <a:t>. Формы аттестации и оценочные материалы</a:t>
            </a:r>
          </a:p>
          <a:p>
            <a:pPr algn="just" fontAlgn="base"/>
            <a:r>
              <a:rPr lang="ru-RU" b="1" dirty="0" smtClean="0">
                <a:solidFill>
                  <a:srgbClr val="7030A0"/>
                </a:solidFill>
              </a:rPr>
              <a:t>2.4. </a:t>
            </a:r>
            <a:r>
              <a:rPr lang="ru-RU" b="1" dirty="0">
                <a:solidFill>
                  <a:srgbClr val="7030A0"/>
                </a:solidFill>
              </a:rPr>
              <a:t>Методические  и дидактические материалы</a:t>
            </a:r>
            <a:endParaRPr lang="ru-RU" b="1" dirty="0" smtClean="0">
              <a:solidFill>
                <a:srgbClr val="7030A0"/>
              </a:solidFill>
            </a:endParaRPr>
          </a:p>
          <a:p>
            <a:pPr algn="just" fontAlgn="base"/>
            <a:r>
              <a:rPr lang="ru-RU" b="1" dirty="0" smtClean="0">
                <a:solidFill>
                  <a:srgbClr val="7030A0"/>
                </a:solidFill>
              </a:rPr>
              <a:t>2.5.  Воспитательный компонент</a:t>
            </a:r>
          </a:p>
          <a:p>
            <a:pPr algn="just" fontAlgn="base"/>
            <a:r>
              <a:rPr lang="ru-RU" b="1" dirty="0" smtClean="0">
                <a:solidFill>
                  <a:srgbClr val="7030A0"/>
                </a:solidFill>
              </a:rPr>
              <a:t>2.6.  Список </a:t>
            </a:r>
            <a:r>
              <a:rPr lang="ru-RU" b="1" dirty="0">
                <a:solidFill>
                  <a:srgbClr val="7030A0"/>
                </a:solidFill>
              </a:rPr>
              <a:t>литературы </a:t>
            </a:r>
            <a:r>
              <a:rPr lang="ru-RU" b="1" dirty="0" smtClean="0">
                <a:solidFill>
                  <a:srgbClr val="7030A0"/>
                </a:solidFill>
              </a:rPr>
              <a:t>(для педагога, для учащихся и родителей)</a:t>
            </a:r>
          </a:p>
          <a:p>
            <a:pPr algn="just" fontAlgn="base"/>
            <a:endParaRPr lang="ru-RU" sz="800" b="1" dirty="0" smtClean="0">
              <a:solidFill>
                <a:srgbClr val="7030A0"/>
              </a:solidFill>
            </a:endParaRPr>
          </a:p>
          <a:p>
            <a:pPr algn="just" fontAlgn="base"/>
            <a:r>
              <a:rPr lang="ru-RU" b="1" dirty="0">
                <a:solidFill>
                  <a:srgbClr val="9933FF"/>
                </a:solidFill>
              </a:rPr>
              <a:t>Приложение 1. </a:t>
            </a:r>
            <a:r>
              <a:rPr lang="ru-RU" b="1" dirty="0" smtClean="0">
                <a:solidFill>
                  <a:srgbClr val="9933FF"/>
                </a:solidFill>
              </a:rPr>
              <a:t>«Бланки результатов аттестации»</a:t>
            </a:r>
          </a:p>
          <a:p>
            <a:pPr algn="just" fontAlgn="base"/>
            <a:r>
              <a:rPr lang="ru-RU" b="1" dirty="0">
                <a:solidFill>
                  <a:srgbClr val="9933FF"/>
                </a:solidFill>
              </a:rPr>
              <a:t>Приложение </a:t>
            </a:r>
            <a:r>
              <a:rPr lang="ru-RU" b="1" dirty="0" smtClean="0">
                <a:solidFill>
                  <a:srgbClr val="9933FF"/>
                </a:solidFill>
              </a:rPr>
              <a:t>2. «Методические, дидактические, оценочные материалы»</a:t>
            </a:r>
          </a:p>
        </p:txBody>
      </p:sp>
    </p:spTree>
    <p:extLst>
      <p:ext uri="{BB962C8B-B14F-4D97-AF65-F5344CB8AC3E}">
        <p14:creationId xmlns:p14="http://schemas.microsoft.com/office/powerpoint/2010/main" val="66861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475656" y="126004"/>
            <a:ext cx="6624736" cy="523220"/>
          </a:xfrm>
          <a:prstGeom prst="rect">
            <a:avLst/>
          </a:prstGeom>
        </p:spPr>
        <p:txBody>
          <a:bodyPr wrap="square">
            <a:spAutoFit/>
          </a:bodyPr>
          <a:lstStyle/>
          <a:p>
            <a:pPr algn="ctr"/>
            <a:r>
              <a:rPr lang="ru-RU" sz="2800" dirty="0" smtClean="0">
                <a:solidFill>
                  <a:srgbClr val="0070C0"/>
                </a:solidFill>
                <a:latin typeface="Arial Black" panose="020B0A04020102020204" pitchFamily="34" charset="0"/>
              </a:rPr>
              <a:t>Обложка программы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655540"/>
            <a:ext cx="4104456" cy="580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836" y="649224"/>
            <a:ext cx="4150527" cy="581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043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47631041"/>
              </p:ext>
            </p:extLst>
          </p:nvPr>
        </p:nvGraphicFramePr>
        <p:xfrm>
          <a:off x="395536" y="961895"/>
          <a:ext cx="8424936" cy="4758786"/>
        </p:xfrm>
        <a:graphic>
          <a:graphicData uri="http://schemas.openxmlformats.org/drawingml/2006/table">
            <a:tbl>
              <a:tblPr firstRow="1" firstCol="1" bandRow="1" bandCol="1"/>
              <a:tblGrid>
                <a:gridCol w="2880320"/>
                <a:gridCol w="5544616"/>
              </a:tblGrid>
              <a:tr h="306364">
                <a:tc>
                  <a:txBody>
                    <a:bodyPr/>
                    <a:lstStyle/>
                    <a:p>
                      <a:pPr algn="just">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Учреждение</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Муниципальное бюджетное учреждение дополнительного образования «Станции юных туристов г. Челябинска»</a:t>
                      </a:r>
                      <a:endParaRPr lang="ru-RU"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75">
                <a:tc>
                  <a:txBody>
                    <a:bodyPr/>
                    <a:lstStyle/>
                    <a:p>
                      <a:pPr algn="just">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Полное название программы</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effectLst/>
                          <a:latin typeface="Times New Roman" panose="02020603050405020304" pitchFamily="18" charset="0"/>
                          <a:ea typeface="Times New Roman"/>
                          <a:cs typeface="Times New Roman" panose="02020603050405020304" pitchFamily="18" charset="0"/>
                        </a:rPr>
                        <a:t>«________________________________»</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Ф.И.О. , должность</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Aft>
                          <a:spcPts val="0"/>
                        </a:spcAft>
                      </a:pPr>
                      <a:r>
                        <a:rPr lang="ru-RU" sz="1100" dirty="0" smtClean="0">
                          <a:effectLst/>
                          <a:latin typeface="Times New Roman" panose="02020603050405020304" pitchFamily="18" charset="0"/>
                          <a:ea typeface="Times New Roman"/>
                          <a:cs typeface="Times New Roman" panose="02020603050405020304" pitchFamily="18" charset="0"/>
                        </a:rPr>
                        <a:t>ФИО, педагог дополнительного образования, __________ категории</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35">
                <a:tc gridSpan="2">
                  <a:txBody>
                    <a:bodyPr/>
                    <a:lstStyle/>
                    <a:p>
                      <a:pPr algn="ctr">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Сведения о программе</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31816">
                <a:tc>
                  <a:txBody>
                    <a:bodyPr/>
                    <a:lstStyle/>
                    <a:p>
                      <a:pPr algn="just">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Нормативная база</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Федеральный закон от 29.12.2012г. № 273 – ФЗ «Об образовании в Российской Федерации»;</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Федеральный закон Российской Федерации от 14.07.2022 г. № 295-ФЗ «О внесении изменений в Федеральный закон «Об образовании в Российской Федерации»;</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Приказ Министерства просвещения Российской Федерации от 27.07.2022 г. № 629 «Об утверждении Порядка организации и осуществления образовательной деятельности по дополнительным общеобразовательным программам»;</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Приказ Министерства образования и науки Российской Федерации от 23.08.2017 г. № 816 «Порядок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Концепция развития дополнительного образования детей до 2030 года (распоряжение Правительства РФ от 31 марта 2022 г. № 678-р);</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Постановление Главного государственного санитарного врача Российской Федерации от 28.09.2020г. № 28 «Об утверждении СанПиН 2.4.3648-20 «Санитарно-эпидемиологические требования к организациям воспитания и обучения, отдыха и оздоровления детей и молодежи»;</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Разработка и реализация раздела о воспитании в составе дополнительной общеобразовательной общеразвивающей программы. Методические рекомендации ФГБНУ «Институт изучения детства, семьи и воспитания»» // Москва: Институт изучения детства, семьи и воспитания РАО, 2023.;</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Приказ Минтруда России от 22.09.2021 N 652н  «Об утверждении профессионального стандарта «Педагог дополнительного образования детей и взрослых»; </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Закон Челябинской области от 30 августа 2013 года N 515-ЗО «Об образовании в Челябинской области» (с изменениями на 5 июля 2023 года);</a:t>
                      </a:r>
                    </a:p>
                    <a:p>
                      <a:pPr marL="0" lvl="0" indent="0" algn="just">
                        <a:lnSpc>
                          <a:spcPct val="100000"/>
                        </a:lnSpc>
                        <a:spcAft>
                          <a:spcPts val="0"/>
                        </a:spcAft>
                        <a:buFont typeface="Symbol"/>
                        <a:buNone/>
                      </a:pPr>
                      <a:r>
                        <a:rPr lang="ru-RU" sz="600" dirty="0" smtClean="0">
                          <a:effectLst/>
                          <a:latin typeface="Times New Roman" panose="02020603050405020304" pitchFamily="18" charset="0"/>
                          <a:ea typeface="Times New Roman"/>
                          <a:cs typeface="Times New Roman" panose="02020603050405020304" pitchFamily="18" charset="0"/>
                        </a:rPr>
                        <a:t>-  Устав МБУДО «СЮТур г. Челябинска»;</a:t>
                      </a:r>
                      <a:endParaRPr lang="ru-RU" sz="6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Область  применения</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Дополнительное  </a:t>
                      </a:r>
                      <a:r>
                        <a:rPr lang="ru-RU" sz="1100" dirty="0">
                          <a:solidFill>
                            <a:srgbClr val="000000"/>
                          </a:solidFill>
                          <a:effectLst/>
                          <a:latin typeface="Times New Roman" panose="02020603050405020304" pitchFamily="18" charset="0"/>
                          <a:ea typeface="Times New Roman"/>
                          <a:cs typeface="Times New Roman" panose="02020603050405020304" pitchFamily="18" charset="0"/>
                        </a:rPr>
                        <a:t>образование</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00"/>
                          </a:solidFill>
                          <a:effectLst/>
                          <a:latin typeface="Times New Roman" panose="02020603050405020304" pitchFamily="18" charset="0"/>
                          <a:ea typeface="Times New Roman"/>
                          <a:cs typeface="Times New Roman" panose="02020603050405020304" pitchFamily="18" charset="0"/>
                        </a:rPr>
                        <a:t>Вид программы</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effectLst/>
                          <a:latin typeface="Times New Roman" panose="02020603050405020304" pitchFamily="18" charset="0"/>
                          <a:ea typeface="Times New Roman"/>
                          <a:cs typeface="Times New Roman" panose="02020603050405020304" pitchFamily="18" charset="0"/>
                        </a:rPr>
                        <a:t>Общеразвивающая</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00"/>
                          </a:solidFill>
                          <a:effectLst/>
                          <a:latin typeface="Times New Roman" panose="02020603050405020304" pitchFamily="18" charset="0"/>
                          <a:ea typeface="Times New Roman"/>
                          <a:cs typeface="Times New Roman" panose="02020603050405020304" pitchFamily="18" charset="0"/>
                        </a:rPr>
                        <a:t>Тип программы</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Модифицированная</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74">
                <a:tc>
                  <a:txBody>
                    <a:bodyPr/>
                    <a:lstStyle/>
                    <a:p>
                      <a:pPr algn="just">
                        <a:lnSpc>
                          <a:spcPct val="100000"/>
                        </a:lnSpc>
                        <a:spcAft>
                          <a:spcPts val="0"/>
                        </a:spcAft>
                      </a:pPr>
                      <a:r>
                        <a:rPr lang="ru-RU" sz="1100" b="1" dirty="0" smtClean="0">
                          <a:solidFill>
                            <a:srgbClr val="000000"/>
                          </a:solidFill>
                          <a:effectLst/>
                          <a:latin typeface="Times New Roman" panose="02020603050405020304" pitchFamily="18" charset="0"/>
                          <a:ea typeface="Times New Roman"/>
                          <a:cs typeface="Times New Roman" panose="02020603050405020304" pitchFamily="18" charset="0"/>
                        </a:rPr>
                        <a:t>Направленность программы</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Выбрать из списка (Методичка,</a:t>
                      </a:r>
                      <a:r>
                        <a:rPr lang="ru-RU" sz="1100" baseline="0" dirty="0" smtClean="0">
                          <a:solidFill>
                            <a:srgbClr val="000000"/>
                          </a:solidFill>
                          <a:effectLst/>
                          <a:latin typeface="Times New Roman" panose="02020603050405020304" pitchFamily="18" charset="0"/>
                          <a:ea typeface="Times New Roman"/>
                          <a:cs typeface="Times New Roman" panose="02020603050405020304" pitchFamily="18" charset="0"/>
                        </a:rPr>
                        <a:t> стр.5-6)</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2">
                <a:tc>
                  <a:txBody>
                    <a:bodyPr/>
                    <a:lstStyle/>
                    <a:p>
                      <a:pPr algn="just">
                        <a:lnSpc>
                          <a:spcPct val="100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Форма обучения</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effectLst/>
                          <a:latin typeface="Times New Roman" panose="02020603050405020304" pitchFamily="18" charset="0"/>
                          <a:ea typeface="Times New Roman"/>
                          <a:cs typeface="Times New Roman" panose="02020603050405020304" pitchFamily="18" charset="0"/>
                        </a:rPr>
                        <a:t>Очная </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69">
                <a:tc>
                  <a:txBody>
                    <a:bodyPr/>
                    <a:lstStyle/>
                    <a:p>
                      <a:pPr algn="just">
                        <a:lnSpc>
                          <a:spcPct val="100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Форма организации содержания и процесса педагогической деятельности программы</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effectLst/>
                          <a:latin typeface="Times New Roman" panose="02020603050405020304" pitchFamily="18" charset="0"/>
                          <a:ea typeface="Times New Roman"/>
                          <a:cs typeface="Times New Roman" panose="02020603050405020304" pitchFamily="18" charset="0"/>
                        </a:rPr>
                        <a:t>Выбрать из списка (Методичка, таблица №2)</a:t>
                      </a: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60">
                <a:tc>
                  <a:txBody>
                    <a:bodyPr/>
                    <a:lstStyle/>
                    <a:p>
                      <a:pPr algn="just">
                        <a:lnSpc>
                          <a:spcPct val="100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Уровень реализации программы</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effectLst/>
                          <a:latin typeface="Times New Roman" panose="02020603050405020304" pitchFamily="18" charset="0"/>
                          <a:ea typeface="Times New Roman"/>
                          <a:cs typeface="Times New Roman" panose="02020603050405020304" pitchFamily="18" charset="0"/>
                        </a:rPr>
                        <a:t>Выбрать из списка (Методичка, таблица №2)</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60">
                <a:tc>
                  <a:txBody>
                    <a:bodyPr/>
                    <a:lstStyle/>
                    <a:p>
                      <a:pPr algn="just">
                        <a:lnSpc>
                          <a:spcPct val="100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Уровень освоения содержания программы</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100" dirty="0" smtClean="0">
                          <a:effectLst/>
                          <a:latin typeface="Times New Roman" panose="02020603050405020304" pitchFamily="18" charset="0"/>
                          <a:ea typeface="Times New Roman"/>
                          <a:cs typeface="Times New Roman" panose="02020603050405020304" pitchFamily="18" charset="0"/>
                        </a:rPr>
                        <a:t>Выбрать из списка (Методичка, таблица №3)</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
                <a:tc>
                  <a:txBody>
                    <a:bodyPr/>
                    <a:lstStyle/>
                    <a:p>
                      <a:pPr algn="just">
                        <a:lnSpc>
                          <a:spcPct val="100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Возраст обучающихся</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
                <a:tc>
                  <a:txBody>
                    <a:bodyPr/>
                    <a:lstStyle/>
                    <a:p>
                      <a:pPr algn="just">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Продолжительность обучения</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78">
                <a:tc>
                  <a:txBody>
                    <a:bodyPr/>
                    <a:lstStyle/>
                    <a:p>
                      <a:pPr algn="just">
                        <a:lnSpc>
                          <a:spcPct val="100000"/>
                        </a:lnSpc>
                        <a:spcAft>
                          <a:spcPts val="0"/>
                        </a:spcAft>
                      </a:pPr>
                      <a:r>
                        <a:rPr lang="ru-RU" sz="1100" b="1" dirty="0">
                          <a:solidFill>
                            <a:srgbClr val="000000"/>
                          </a:solidFill>
                          <a:effectLst/>
                          <a:latin typeface="Times New Roman" panose="02020603050405020304" pitchFamily="18" charset="0"/>
                          <a:ea typeface="Times New Roman"/>
                          <a:cs typeface="Times New Roman" panose="02020603050405020304" pitchFamily="18" charset="0"/>
                        </a:rPr>
                        <a:t>Рассмотрена на педагогическом совете</a:t>
                      </a:r>
                      <a:endParaRPr lang="ru-RU" sz="1100" b="1"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Протокол </a:t>
                      </a:r>
                      <a:r>
                        <a:rPr lang="ru-RU" sz="1100" dirty="0">
                          <a:solidFill>
                            <a:srgbClr val="000000"/>
                          </a:solidFill>
                          <a:effectLst/>
                          <a:latin typeface="Times New Roman" panose="02020603050405020304" pitchFamily="18" charset="0"/>
                          <a:ea typeface="Times New Roman"/>
                          <a:cs typeface="Times New Roman" panose="02020603050405020304" pitchFamily="18" charset="0"/>
                        </a:rPr>
                        <a:t>заседания педагогического совета  </a:t>
                      </a: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МБУДО «СЮТур г. Челябинска»</a:t>
                      </a:r>
                    </a:p>
                    <a:p>
                      <a:pPr algn="l">
                        <a:lnSpc>
                          <a:spcPct val="100000"/>
                        </a:lnSpc>
                        <a:spcAft>
                          <a:spcPts val="0"/>
                        </a:spcAft>
                      </a:pP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ru-RU" sz="1100" dirty="0">
                          <a:solidFill>
                            <a:srgbClr val="000000"/>
                          </a:solidFill>
                          <a:effectLst/>
                          <a:latin typeface="Times New Roman" panose="02020603050405020304" pitchFamily="18" charset="0"/>
                          <a:ea typeface="Times New Roman"/>
                          <a:cs typeface="Times New Roman" panose="02020603050405020304" pitchFamily="18" charset="0"/>
                        </a:rPr>
                        <a:t>№ </a:t>
                      </a: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1 </a:t>
                      </a:r>
                      <a:r>
                        <a:rPr lang="ru-RU" sz="1100" dirty="0">
                          <a:solidFill>
                            <a:srgbClr val="000000"/>
                          </a:solidFill>
                          <a:effectLst/>
                          <a:latin typeface="Times New Roman" panose="02020603050405020304" pitchFamily="18" charset="0"/>
                          <a:ea typeface="Times New Roman"/>
                          <a:cs typeface="Times New Roman" panose="02020603050405020304" pitchFamily="18" charset="0"/>
                        </a:rPr>
                        <a:t>от </a:t>
                      </a:r>
                      <a:r>
                        <a:rPr lang="ru-RU" sz="1100" dirty="0" smtClean="0">
                          <a:solidFill>
                            <a:srgbClr val="000000"/>
                          </a:solidFill>
                          <a:effectLst/>
                          <a:latin typeface="Times New Roman" panose="02020603050405020304" pitchFamily="18" charset="0"/>
                          <a:ea typeface="Times New Roman"/>
                          <a:cs typeface="Times New Roman" panose="02020603050405020304" pitchFamily="18" charset="0"/>
                        </a:rPr>
                        <a:t>05.09. 2023г</a:t>
                      </a:r>
                      <a:r>
                        <a:rPr lang="ru-RU" sz="1100" dirty="0">
                          <a:solidFill>
                            <a:srgbClr val="000000"/>
                          </a:solidFill>
                          <a:effectLst/>
                          <a:latin typeface="Times New Roman" panose="02020603050405020304" pitchFamily="18" charset="0"/>
                          <a:ea typeface="Times New Roman"/>
                          <a:cs typeface="Times New Roman" panose="02020603050405020304" pitchFamily="18" charset="0"/>
                        </a:rPr>
                        <a:t>.</a:t>
                      </a:r>
                      <a:endParaRPr lang="ru-RU" sz="1100" dirty="0">
                        <a:effectLst/>
                        <a:latin typeface="Times New Roman" panose="02020603050405020304" pitchFamily="18" charset="0"/>
                        <a:ea typeface="Times New Roman"/>
                        <a:cs typeface="Times New Roman" panose="02020603050405020304" pitchFamily="18" charset="0"/>
                      </a:endParaRPr>
                    </a:p>
                  </a:txBody>
                  <a:tcPr marL="53495" marR="53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051720" y="500731"/>
            <a:ext cx="5112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rgbClr val="9933FF"/>
                </a:solidFill>
                <a:effectLst/>
                <a:latin typeface="Times New Roman" panose="02020603050405020304" pitchFamily="18" charset="0"/>
                <a:ea typeface="Times New Roman" panose="02020603050405020304" pitchFamily="18" charset="0"/>
                <a:cs typeface="Times New Roman" panose="02020603050405020304" pitchFamily="18" charset="0"/>
              </a:rPr>
              <a:t>ИНФОРМАЦИОННАЯ КАРТА</a:t>
            </a:r>
            <a:endParaRPr kumimoji="0" lang="ru-RU" altLang="ru-RU" sz="2400" b="0" i="0" u="none" strike="noStrike" cap="none" normalizeH="0" baseline="0" dirty="0" smtClean="0">
              <a:ln>
                <a:noFill/>
              </a:ln>
              <a:solidFill>
                <a:srgbClr val="9933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44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079760" y="0"/>
            <a:ext cx="2592288" cy="523220"/>
          </a:xfrm>
          <a:prstGeom prst="rect">
            <a:avLst/>
          </a:prstGeom>
        </p:spPr>
        <p:txBody>
          <a:bodyPr wrap="square">
            <a:spAutoFit/>
          </a:bodyPr>
          <a:lstStyle/>
          <a:p>
            <a:pPr algn="just" fontAlgn="base"/>
            <a:r>
              <a:rPr lang="ru-RU" sz="2800" b="1" dirty="0" smtClean="0">
                <a:solidFill>
                  <a:srgbClr val="9933FF"/>
                </a:solidFill>
              </a:rPr>
              <a:t>Содержание</a:t>
            </a:r>
            <a:endParaRPr lang="ru-RU" sz="800" b="1" dirty="0">
              <a:solidFill>
                <a:srgbClr val="9933FF"/>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16697306"/>
              </p:ext>
            </p:extLst>
          </p:nvPr>
        </p:nvGraphicFramePr>
        <p:xfrm>
          <a:off x="395536" y="404664"/>
          <a:ext cx="8424937" cy="5722477"/>
        </p:xfrm>
        <a:graphic>
          <a:graphicData uri="http://schemas.openxmlformats.org/drawingml/2006/table">
            <a:tbl>
              <a:tblPr/>
              <a:tblGrid>
                <a:gridCol w="668989"/>
                <a:gridCol w="6876824"/>
                <a:gridCol w="879124"/>
              </a:tblGrid>
              <a:tr h="263213">
                <a:tc>
                  <a:txBody>
                    <a:bodyPr/>
                    <a:lstStyle/>
                    <a:p>
                      <a:pPr algn="ctr">
                        <a:lnSpc>
                          <a:spcPct val="100000"/>
                        </a:lnSpc>
                        <a:spcAft>
                          <a:spcPts val="0"/>
                        </a:spcAft>
                      </a:pPr>
                      <a:r>
                        <a:rPr lang="ru-RU" sz="1200" dirty="0">
                          <a:effectLst/>
                          <a:latin typeface="Times New Roman"/>
                          <a:ea typeface="Calibri"/>
                          <a:cs typeface="Times New Roman"/>
                        </a:rPr>
                        <a:t>№</a:t>
                      </a:r>
                      <a:endParaRPr lang="ru-RU" sz="12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ctr">
                        <a:lnSpc>
                          <a:spcPct val="100000"/>
                        </a:lnSpc>
                        <a:spcAft>
                          <a:spcPts val="0"/>
                        </a:spcAft>
                      </a:pPr>
                      <a:r>
                        <a:rPr lang="ru-RU" sz="1200" dirty="0">
                          <a:effectLst/>
                          <a:latin typeface="Times New Roman"/>
                          <a:ea typeface="Calibri"/>
                          <a:cs typeface="Times New Roman"/>
                        </a:rPr>
                        <a:t>Название раздела</a:t>
                      </a:r>
                      <a:endParaRPr lang="ru-RU" sz="12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effectLst/>
                          <a:latin typeface="Times New Roman"/>
                          <a:ea typeface="Calibri"/>
                          <a:cs typeface="Times New Roman"/>
                        </a:rPr>
                        <a:t>№ страниц</a:t>
                      </a:r>
                      <a:endParaRPr lang="ru-RU" sz="12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47">
                <a:tc gridSpan="3">
                  <a:txBody>
                    <a:bodyPr/>
                    <a:lstStyle/>
                    <a:p>
                      <a:pPr marL="21590">
                        <a:lnSpc>
                          <a:spcPct val="100000"/>
                        </a:lnSpc>
                        <a:spcAft>
                          <a:spcPts val="0"/>
                        </a:spcAft>
                      </a:pPr>
                      <a:r>
                        <a:rPr lang="ru-RU" sz="1200" b="1" dirty="0">
                          <a:effectLst/>
                          <a:latin typeface="Times New Roman"/>
                          <a:ea typeface="Calibri"/>
                          <a:cs typeface="Times New Roman"/>
                        </a:rPr>
                        <a:t>Раздел 1. Комплекс основных характеристик программы</a:t>
                      </a:r>
                      <a:endParaRPr lang="ru-RU" sz="12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c hMerge="1">
                  <a:txBody>
                    <a:bodyPr/>
                    <a:lstStyle/>
                    <a:p>
                      <a:endParaRPr lang="ru-RU"/>
                    </a:p>
                  </a:txBody>
                  <a:tcPr/>
                </a:tc>
              </a:tr>
              <a:tr h="1889912">
                <a:tc>
                  <a:txBody>
                    <a:bodyPr/>
                    <a:lstStyle/>
                    <a:p>
                      <a:pPr algn="ctr">
                        <a:lnSpc>
                          <a:spcPct val="100000"/>
                        </a:lnSpc>
                        <a:spcAft>
                          <a:spcPts val="0"/>
                        </a:spcAft>
                      </a:pPr>
                      <a:r>
                        <a:rPr lang="ru-RU" sz="1100" dirty="0">
                          <a:effectLst/>
                          <a:latin typeface="Times New Roman"/>
                          <a:ea typeface="Calibri"/>
                          <a:cs typeface="Times New Roman"/>
                        </a:rPr>
                        <a:t>1.1</a:t>
                      </a:r>
                      <a:endParaRPr lang="ru-RU" sz="11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1100" dirty="0">
                          <a:effectLst/>
                          <a:latin typeface="Times New Roman"/>
                          <a:ea typeface="Calibri"/>
                          <a:cs typeface="Times New Roman"/>
                        </a:rPr>
                        <a:t>Пояснительная записка</a:t>
                      </a:r>
                      <a:endParaRPr lang="ru-RU" sz="1100" dirty="0">
                        <a:effectLst/>
                        <a:latin typeface="Times New Roman"/>
                        <a:cs typeface="Times New Roman"/>
                      </a:endParaRPr>
                    </a:p>
                    <a:p>
                      <a:pPr marL="193040" indent="-171450">
                        <a:lnSpc>
                          <a:spcPct val="100000"/>
                        </a:lnSpc>
                        <a:spcAft>
                          <a:spcPts val="0"/>
                        </a:spcAft>
                        <a:buFontTx/>
                        <a:buChar char="-"/>
                      </a:pPr>
                      <a:r>
                        <a:rPr lang="ru-RU" sz="1100" dirty="0" smtClean="0">
                          <a:solidFill>
                            <a:srgbClr val="0000FF"/>
                          </a:solidFill>
                          <a:effectLst/>
                          <a:latin typeface="Times New Roman"/>
                          <a:cs typeface="Times New Roman"/>
                        </a:rPr>
                        <a:t>Абзац </a:t>
                      </a:r>
                      <a:r>
                        <a:rPr lang="ru-RU" sz="1100" dirty="0">
                          <a:solidFill>
                            <a:srgbClr val="0000FF"/>
                          </a:solidFill>
                          <a:effectLst/>
                          <a:latin typeface="Times New Roman"/>
                          <a:cs typeface="Times New Roman"/>
                        </a:rPr>
                        <a:t>1.</a:t>
                      </a:r>
                      <a:r>
                        <a:rPr lang="ru-RU" sz="1100" dirty="0">
                          <a:solidFill>
                            <a:srgbClr val="0070C0"/>
                          </a:solidFill>
                          <a:effectLst/>
                          <a:latin typeface="Times New Roman"/>
                          <a:cs typeface="Times New Roman"/>
                        </a:rPr>
                        <a:t> </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Нормативно-правовая </a:t>
                      </a:r>
                      <a:r>
                        <a:rPr lang="ru-RU" sz="1100" dirty="0">
                          <a:solidFill>
                            <a:srgbClr val="FF0000"/>
                          </a:solidFill>
                          <a:effectLst/>
                          <a:latin typeface="Times New Roman"/>
                          <a:cs typeface="Times New Roman"/>
                        </a:rPr>
                        <a:t>основа разработки программы</a:t>
                      </a:r>
                      <a:r>
                        <a:rPr lang="ru-RU" sz="1100" dirty="0" smtClean="0">
                          <a:solidFill>
                            <a:srgbClr val="FF0000"/>
                          </a:solidFill>
                          <a:effectLst/>
                          <a:latin typeface="Times New Roman"/>
                          <a:cs typeface="Times New Roman"/>
                        </a:rPr>
                        <a:t>;</a:t>
                      </a:r>
                    </a:p>
                    <a:p>
                      <a:pPr marL="193040" marR="0" indent="-171450" algn="l" defTabSz="914400" rtl="0" eaLnBrk="1" fontAlgn="auto" latinLnBrk="0" hangingPunct="1">
                        <a:lnSpc>
                          <a:spcPct val="100000"/>
                        </a:lnSpc>
                        <a:spcBef>
                          <a:spcPts val="0"/>
                        </a:spcBef>
                        <a:spcAft>
                          <a:spcPts val="0"/>
                        </a:spcAft>
                        <a:buClrTx/>
                        <a:buSzTx/>
                        <a:buFontTx/>
                        <a:buChar char="-"/>
                        <a:tabLst/>
                        <a:defRPr/>
                      </a:pPr>
                      <a:r>
                        <a:rPr lang="ru-RU" sz="1100" dirty="0" smtClean="0">
                          <a:solidFill>
                            <a:srgbClr val="0000FF"/>
                          </a:solidFill>
                          <a:effectLst/>
                          <a:latin typeface="Times New Roman"/>
                          <a:cs typeface="Times New Roman"/>
                        </a:rPr>
                        <a:t>Абзац 2.</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Направленность программы</a:t>
                      </a:r>
                      <a:r>
                        <a:rPr lang="ru-RU" sz="1100" baseline="0" dirty="0" smtClean="0">
                          <a:solidFill>
                            <a:srgbClr val="FF0000"/>
                          </a:solidFill>
                          <a:effectLst/>
                          <a:latin typeface="Times New Roman"/>
                          <a:cs typeface="Times New Roman"/>
                        </a:rPr>
                        <a:t> </a:t>
                      </a:r>
                      <a:r>
                        <a:rPr lang="ru-RU" sz="1100" dirty="0" smtClean="0">
                          <a:solidFill>
                            <a:srgbClr val="FF0000"/>
                          </a:solidFill>
                          <a:effectLst/>
                          <a:latin typeface="Times New Roman"/>
                          <a:cs typeface="Times New Roman"/>
                        </a:rPr>
                        <a:t>и краткая информация о направленности;</a:t>
                      </a:r>
                      <a:endParaRPr lang="ru-RU" sz="1100" dirty="0" smtClean="0">
                        <a:effectLst/>
                        <a:latin typeface="Times New Roman"/>
                        <a:cs typeface="Times New Roman"/>
                      </a:endParaRPr>
                    </a:p>
                    <a:p>
                      <a:pPr marL="193040" indent="-171450">
                        <a:lnSpc>
                          <a:spcPct val="100000"/>
                        </a:lnSpc>
                        <a:spcAft>
                          <a:spcPts val="0"/>
                        </a:spcAft>
                        <a:buFontTx/>
                        <a:buChar char="-"/>
                      </a:pPr>
                      <a:r>
                        <a:rPr lang="ru-RU" sz="1100" dirty="0" smtClean="0">
                          <a:solidFill>
                            <a:srgbClr val="0000FF"/>
                          </a:solidFill>
                          <a:effectLst/>
                          <a:latin typeface="Times New Roman"/>
                          <a:cs typeface="Times New Roman"/>
                        </a:rPr>
                        <a:t>Абзац </a:t>
                      </a:r>
                      <a:r>
                        <a:rPr lang="ru-RU" sz="1100" dirty="0">
                          <a:solidFill>
                            <a:srgbClr val="0000FF"/>
                          </a:solidFill>
                          <a:effectLst/>
                          <a:latin typeface="Times New Roman"/>
                          <a:cs typeface="Times New Roman"/>
                        </a:rPr>
                        <a:t>3.</a:t>
                      </a:r>
                      <a:r>
                        <a:rPr lang="ru-RU" sz="1100" dirty="0">
                          <a:solidFill>
                            <a:srgbClr val="0070C0"/>
                          </a:solidFill>
                          <a:effectLst/>
                          <a:latin typeface="Times New Roman"/>
                          <a:cs typeface="Times New Roman"/>
                        </a:rPr>
                        <a:t> </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Тип программы, </a:t>
                      </a:r>
                    </a:p>
                    <a:p>
                      <a:pPr marL="193040" indent="-171450">
                        <a:lnSpc>
                          <a:spcPct val="100000"/>
                        </a:lnSpc>
                        <a:spcAft>
                          <a:spcPts val="0"/>
                        </a:spcAft>
                        <a:buFontTx/>
                        <a:buChar char="-"/>
                      </a:pPr>
                      <a:r>
                        <a:rPr lang="ru-RU" sz="1100" dirty="0" smtClean="0">
                          <a:solidFill>
                            <a:srgbClr val="0000FF"/>
                          </a:solidFill>
                          <a:effectLst/>
                          <a:latin typeface="Times New Roman"/>
                          <a:cs typeface="Times New Roman"/>
                        </a:rPr>
                        <a:t>Абзац 4.</a:t>
                      </a:r>
                      <a:r>
                        <a:rPr lang="ru-RU" sz="1100" dirty="0" smtClean="0">
                          <a:solidFill>
                            <a:srgbClr val="0070C0"/>
                          </a:solidFill>
                          <a:effectLst/>
                          <a:latin typeface="Times New Roman"/>
                          <a:cs typeface="Times New Roman"/>
                        </a:rPr>
                        <a:t>   </a:t>
                      </a:r>
                      <a:r>
                        <a:rPr lang="ru-RU" sz="1100" dirty="0" smtClean="0">
                          <a:solidFill>
                            <a:srgbClr val="FF0066"/>
                          </a:solidFill>
                          <a:effectLst/>
                          <a:latin typeface="Times New Roman"/>
                          <a:cs typeface="Times New Roman"/>
                        </a:rPr>
                        <a:t>У</a:t>
                      </a:r>
                      <a:r>
                        <a:rPr lang="ru-RU" sz="1100" dirty="0" smtClean="0">
                          <a:solidFill>
                            <a:srgbClr val="FF0000"/>
                          </a:solidFill>
                          <a:effectLst/>
                          <a:latin typeface="Times New Roman"/>
                          <a:cs typeface="Times New Roman"/>
                        </a:rPr>
                        <a:t>ровень реализации программы;</a:t>
                      </a:r>
                    </a:p>
                    <a:p>
                      <a:pPr marL="193040" marR="0" indent="-171450" algn="l" defTabSz="914400" rtl="0" eaLnBrk="1" fontAlgn="auto" latinLnBrk="0" hangingPunct="1">
                        <a:lnSpc>
                          <a:spcPct val="100000"/>
                        </a:lnSpc>
                        <a:spcBef>
                          <a:spcPts val="0"/>
                        </a:spcBef>
                        <a:spcAft>
                          <a:spcPts val="0"/>
                        </a:spcAft>
                        <a:buClrTx/>
                        <a:buSzTx/>
                        <a:buFontTx/>
                        <a:buChar char="-"/>
                        <a:tabLst/>
                        <a:defRPr/>
                      </a:pPr>
                      <a:r>
                        <a:rPr lang="ru-RU" sz="1100" dirty="0" smtClean="0">
                          <a:solidFill>
                            <a:srgbClr val="0000FF"/>
                          </a:solidFill>
                          <a:effectLst/>
                          <a:latin typeface="Times New Roman"/>
                          <a:cs typeface="Times New Roman"/>
                        </a:rPr>
                        <a:t>Абзац 5.</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Новизна программы;</a:t>
                      </a:r>
                    </a:p>
                    <a:p>
                      <a:pPr marL="193040" marR="0" indent="-171450" algn="l" defTabSz="914400" rtl="0" eaLnBrk="1" fontAlgn="auto" latinLnBrk="0" hangingPunct="1">
                        <a:lnSpc>
                          <a:spcPct val="100000"/>
                        </a:lnSpc>
                        <a:spcBef>
                          <a:spcPts val="0"/>
                        </a:spcBef>
                        <a:spcAft>
                          <a:spcPts val="0"/>
                        </a:spcAft>
                        <a:buClrTx/>
                        <a:buSzTx/>
                        <a:buFontTx/>
                        <a:buChar char="-"/>
                        <a:tabLst/>
                        <a:defRPr/>
                      </a:pPr>
                      <a:r>
                        <a:rPr lang="ru-RU" sz="1100" dirty="0" smtClean="0">
                          <a:solidFill>
                            <a:srgbClr val="0000FF"/>
                          </a:solidFill>
                          <a:effectLst/>
                          <a:latin typeface="Times New Roman"/>
                          <a:cs typeface="Times New Roman"/>
                        </a:rPr>
                        <a:t>Абзац 6.</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Актуальность программы;</a:t>
                      </a:r>
                    </a:p>
                    <a:p>
                      <a:pPr marL="193040" marR="0" indent="-171450" algn="l" defTabSz="914400" rtl="0" eaLnBrk="1" fontAlgn="auto" latinLnBrk="0" hangingPunct="1">
                        <a:lnSpc>
                          <a:spcPct val="100000"/>
                        </a:lnSpc>
                        <a:spcBef>
                          <a:spcPts val="0"/>
                        </a:spcBef>
                        <a:spcAft>
                          <a:spcPts val="0"/>
                        </a:spcAft>
                        <a:buClrTx/>
                        <a:buSzTx/>
                        <a:buFontTx/>
                        <a:buChar char="-"/>
                        <a:tabLst/>
                        <a:defRPr/>
                      </a:pPr>
                      <a:r>
                        <a:rPr lang="ru-RU" sz="1100" dirty="0" smtClean="0">
                          <a:solidFill>
                            <a:srgbClr val="0000FF"/>
                          </a:solidFill>
                          <a:effectLst/>
                          <a:latin typeface="Times New Roman"/>
                          <a:cs typeface="Times New Roman"/>
                        </a:rPr>
                        <a:t>Абзац 7. </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Отличительные особенности программы;</a:t>
                      </a:r>
                      <a:r>
                        <a:rPr lang="ru-RU" sz="1100" dirty="0" smtClean="0">
                          <a:effectLst/>
                          <a:latin typeface="Times New Roman"/>
                          <a:cs typeface="Times New Roman"/>
                        </a:rPr>
                        <a:t> </a:t>
                      </a:r>
                    </a:p>
                    <a:p>
                      <a:pPr marL="193040" marR="0" indent="-171450" algn="l" defTabSz="914400" rtl="0" eaLnBrk="1" fontAlgn="auto" latinLnBrk="0" hangingPunct="1">
                        <a:lnSpc>
                          <a:spcPct val="100000"/>
                        </a:lnSpc>
                        <a:spcBef>
                          <a:spcPts val="0"/>
                        </a:spcBef>
                        <a:spcAft>
                          <a:spcPts val="0"/>
                        </a:spcAft>
                        <a:buClrTx/>
                        <a:buSzTx/>
                        <a:buFontTx/>
                        <a:buChar char="-"/>
                        <a:tabLst/>
                        <a:defRPr/>
                      </a:pPr>
                      <a:r>
                        <a:rPr lang="ru-RU" sz="1100" dirty="0" smtClean="0">
                          <a:solidFill>
                            <a:srgbClr val="0000FF"/>
                          </a:solidFill>
                          <a:effectLst/>
                          <a:latin typeface="Times New Roman"/>
                          <a:cs typeface="Times New Roman"/>
                        </a:rPr>
                        <a:t>Абзац 8. </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Педагогическая целесообразность</a:t>
                      </a:r>
                      <a:r>
                        <a:rPr lang="ru-RU" sz="1100" baseline="0" dirty="0" smtClean="0">
                          <a:solidFill>
                            <a:srgbClr val="FF0000"/>
                          </a:solidFill>
                          <a:effectLst/>
                          <a:latin typeface="Times New Roman"/>
                          <a:cs typeface="Times New Roman"/>
                        </a:rPr>
                        <a:t> и п</a:t>
                      </a:r>
                      <a:r>
                        <a:rPr lang="ru-RU" sz="1100" dirty="0" smtClean="0">
                          <a:solidFill>
                            <a:srgbClr val="FF0000"/>
                          </a:solidFill>
                          <a:effectLst/>
                          <a:latin typeface="Times New Roman"/>
                          <a:cs typeface="Times New Roman"/>
                        </a:rPr>
                        <a:t>рактическая значимость программы;</a:t>
                      </a:r>
                    </a:p>
                    <a:p>
                      <a:pPr marL="193040" marR="0" indent="-171450" algn="l" defTabSz="914400" rtl="0" eaLnBrk="1" fontAlgn="auto" latinLnBrk="0" hangingPunct="1">
                        <a:lnSpc>
                          <a:spcPct val="100000"/>
                        </a:lnSpc>
                        <a:spcBef>
                          <a:spcPts val="0"/>
                        </a:spcBef>
                        <a:spcAft>
                          <a:spcPts val="0"/>
                        </a:spcAft>
                        <a:buClrTx/>
                        <a:buSzTx/>
                        <a:buFontTx/>
                        <a:buChar char="-"/>
                        <a:tabLst/>
                        <a:defRPr/>
                      </a:pPr>
                      <a:r>
                        <a:rPr lang="ru-RU" sz="1100" dirty="0" smtClean="0">
                          <a:solidFill>
                            <a:srgbClr val="0000FF"/>
                          </a:solidFill>
                          <a:effectLst/>
                          <a:latin typeface="Times New Roman"/>
                          <a:cs typeface="Times New Roman"/>
                        </a:rPr>
                        <a:t>Абзац 9.</a:t>
                      </a:r>
                      <a:r>
                        <a:rPr lang="ru-RU" sz="1100" dirty="0" smtClean="0">
                          <a:solidFill>
                            <a:srgbClr val="0070C0"/>
                          </a:solidFill>
                          <a:effectLst/>
                          <a:latin typeface="Times New Roman"/>
                          <a:cs typeface="Times New Roman"/>
                        </a:rPr>
                        <a:t> </a:t>
                      </a:r>
                      <a:r>
                        <a:rPr lang="ru-RU" sz="1100" dirty="0" smtClean="0">
                          <a:solidFill>
                            <a:srgbClr val="FF0000"/>
                          </a:solidFill>
                          <a:effectLst/>
                          <a:latin typeface="Times New Roman"/>
                          <a:cs typeface="Times New Roman"/>
                        </a:rPr>
                        <a:t>Адресат программы (краткая психологическая характеристика возрастных периодов обучающихся)</a:t>
                      </a:r>
                      <a:endParaRPr lang="ru-RU" sz="1100" dirty="0" smtClean="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dirty="0">
                          <a:effectLst/>
                          <a:latin typeface="Times New Roman"/>
                          <a:ea typeface="Calibri"/>
                          <a:cs typeface="Times New Roman"/>
                        </a:rPr>
                        <a:t> </a:t>
                      </a:r>
                      <a:endParaRPr lang="ru-RU" sz="7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54">
                <a:tc>
                  <a:txBody>
                    <a:bodyPr/>
                    <a:lstStyle/>
                    <a:p>
                      <a:pPr algn="ctr">
                        <a:lnSpc>
                          <a:spcPct val="100000"/>
                        </a:lnSpc>
                        <a:spcAft>
                          <a:spcPts val="0"/>
                        </a:spcAft>
                      </a:pPr>
                      <a:r>
                        <a:rPr lang="ru-RU" sz="1100">
                          <a:effectLst/>
                          <a:latin typeface="Times New Roman"/>
                          <a:ea typeface="Calibri"/>
                          <a:cs typeface="Times New Roman"/>
                        </a:rPr>
                        <a:t>1.2</a:t>
                      </a:r>
                      <a:endParaRPr lang="ru-RU" sz="11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100" dirty="0">
                          <a:effectLst/>
                          <a:latin typeface="Times New Roman"/>
                          <a:ea typeface="Times New Roman"/>
                          <a:cs typeface="Times New Roman"/>
                        </a:rPr>
                        <a:t>Цель и задачи программы</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29">
                <a:tc>
                  <a:txBody>
                    <a:bodyPr/>
                    <a:lstStyle/>
                    <a:p>
                      <a:pPr algn="ctr">
                        <a:lnSpc>
                          <a:spcPct val="100000"/>
                        </a:lnSpc>
                        <a:spcAft>
                          <a:spcPts val="0"/>
                        </a:spcAft>
                      </a:pPr>
                      <a:r>
                        <a:rPr lang="ru-RU" sz="1100">
                          <a:effectLst/>
                          <a:latin typeface="Times New Roman"/>
                          <a:ea typeface="Calibri"/>
                          <a:cs typeface="Times New Roman"/>
                        </a:rPr>
                        <a:t>1.3</a:t>
                      </a:r>
                      <a:endParaRPr lang="ru-RU" sz="11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100" dirty="0">
                          <a:solidFill>
                            <a:srgbClr val="000000"/>
                          </a:solidFill>
                          <a:effectLst/>
                          <a:latin typeface="Times New Roman"/>
                          <a:ea typeface="Calibri"/>
                          <a:cs typeface="Times New Roman"/>
                        </a:rPr>
                        <a:t>Содержание программы.</a:t>
                      </a:r>
                      <a:endParaRPr lang="ru-RU" sz="1100" dirty="0">
                        <a:effectLst/>
                        <a:latin typeface="Times New Roman"/>
                        <a:ea typeface="Calibri"/>
                        <a:cs typeface="Times New Roman"/>
                      </a:endParaRPr>
                    </a:p>
                    <a:p>
                      <a:pPr>
                        <a:lnSpc>
                          <a:spcPct val="100000"/>
                        </a:lnSpc>
                        <a:spcAft>
                          <a:spcPts val="0"/>
                        </a:spcAft>
                      </a:pPr>
                      <a:r>
                        <a:rPr lang="ru-RU" sz="1100" dirty="0">
                          <a:solidFill>
                            <a:srgbClr val="FF0000"/>
                          </a:solidFill>
                          <a:effectLst/>
                          <a:latin typeface="Times New Roman"/>
                          <a:ea typeface="Calibri"/>
                          <a:cs typeface="Times New Roman"/>
                        </a:rPr>
                        <a:t>1. Учебно-тематический план (таблица с указанием форм организации занятий и текущего контроля);</a:t>
                      </a:r>
                      <a:endParaRPr lang="ru-RU" sz="1100" dirty="0">
                        <a:effectLst/>
                        <a:latin typeface="Times New Roman"/>
                        <a:ea typeface="Calibri"/>
                        <a:cs typeface="Times New Roman"/>
                      </a:endParaRPr>
                    </a:p>
                    <a:p>
                      <a:pPr>
                        <a:lnSpc>
                          <a:spcPct val="100000"/>
                        </a:lnSpc>
                        <a:spcAft>
                          <a:spcPts val="0"/>
                        </a:spcAft>
                      </a:pPr>
                      <a:r>
                        <a:rPr lang="ru-RU" sz="1100" dirty="0">
                          <a:solidFill>
                            <a:srgbClr val="FF0000"/>
                          </a:solidFill>
                          <a:effectLst/>
                          <a:latin typeface="Times New Roman"/>
                          <a:ea typeface="Calibri"/>
                          <a:cs typeface="Times New Roman"/>
                        </a:rPr>
                        <a:t>2. Содержание учебно-тематического плана. </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pPr>
                      <a:r>
                        <a:rPr lang="ru-RU" sz="1100">
                          <a:effectLst/>
                          <a:latin typeface="Times New Roman"/>
                          <a:ea typeface="Calibri"/>
                          <a:cs typeface="Times New Roman"/>
                        </a:rPr>
                        <a:t>1.4</a:t>
                      </a:r>
                      <a:endParaRPr lang="ru-RU" sz="11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1100" dirty="0">
                          <a:effectLst/>
                          <a:latin typeface="Times New Roman"/>
                          <a:ea typeface="Calibri"/>
                          <a:cs typeface="Times New Roman"/>
                        </a:rPr>
                        <a:t>Планируемые </a:t>
                      </a:r>
                      <a:r>
                        <a:rPr lang="ru-RU" sz="1100" dirty="0" smtClean="0">
                          <a:effectLst/>
                          <a:latin typeface="Times New Roman"/>
                          <a:ea typeface="Calibri"/>
                          <a:cs typeface="Times New Roman"/>
                        </a:rPr>
                        <a:t>результаты</a:t>
                      </a:r>
                      <a:r>
                        <a:rPr lang="ru-RU" sz="1100" baseline="0" dirty="0" smtClean="0">
                          <a:effectLst/>
                          <a:latin typeface="Times New Roman"/>
                          <a:ea typeface="Calibri"/>
                          <a:cs typeface="Times New Roman"/>
                        </a:rPr>
                        <a:t> </a:t>
                      </a:r>
                      <a:r>
                        <a:rPr lang="ru-RU" sz="1100" baseline="0" dirty="0" smtClean="0">
                          <a:solidFill>
                            <a:srgbClr val="FF0000"/>
                          </a:solidFill>
                          <a:effectLst/>
                          <a:latin typeface="Times New Roman"/>
                          <a:ea typeface="Calibri"/>
                          <a:cs typeface="Times New Roman"/>
                        </a:rPr>
                        <a:t>(</a:t>
                      </a:r>
                      <a:r>
                        <a:rPr lang="ru-RU" sz="1100" dirty="0" smtClean="0">
                          <a:solidFill>
                            <a:srgbClr val="FF0000"/>
                          </a:solidFill>
                          <a:effectLst/>
                          <a:latin typeface="Times New Roman"/>
                          <a:ea typeface="Calibri"/>
                          <a:cs typeface="Times New Roman"/>
                        </a:rPr>
                        <a:t>предметные,</a:t>
                      </a:r>
                      <a:r>
                        <a:rPr lang="ru-RU" sz="1100" baseline="0" dirty="0" smtClean="0">
                          <a:solidFill>
                            <a:srgbClr val="FF0000"/>
                          </a:solidFill>
                          <a:effectLst/>
                          <a:latin typeface="Times New Roman"/>
                          <a:ea typeface="Calibri"/>
                          <a:cs typeface="Times New Roman"/>
                        </a:rPr>
                        <a:t> </a:t>
                      </a:r>
                      <a:r>
                        <a:rPr lang="ru-RU" sz="1100" dirty="0" err="1" smtClean="0">
                          <a:solidFill>
                            <a:srgbClr val="FF0000"/>
                          </a:solidFill>
                          <a:effectLst/>
                          <a:latin typeface="Times New Roman"/>
                          <a:ea typeface="Calibri"/>
                          <a:cs typeface="Times New Roman"/>
                        </a:rPr>
                        <a:t>метапредметные</a:t>
                      </a:r>
                      <a:r>
                        <a:rPr lang="ru-RU" sz="1100" dirty="0" smtClean="0">
                          <a:solidFill>
                            <a:srgbClr val="FF0000"/>
                          </a:solidFill>
                          <a:effectLst/>
                          <a:latin typeface="Times New Roman"/>
                          <a:ea typeface="Calibri"/>
                          <a:cs typeface="Times New Roman"/>
                        </a:rPr>
                        <a:t>,</a:t>
                      </a:r>
                      <a:r>
                        <a:rPr lang="ru-RU" sz="1100" baseline="0" dirty="0" smtClean="0">
                          <a:solidFill>
                            <a:srgbClr val="FF0000"/>
                          </a:solidFill>
                          <a:effectLst/>
                          <a:latin typeface="Times New Roman"/>
                          <a:ea typeface="Calibri"/>
                          <a:cs typeface="Times New Roman"/>
                        </a:rPr>
                        <a:t> </a:t>
                      </a:r>
                      <a:r>
                        <a:rPr lang="ru-RU" sz="1100" dirty="0" smtClean="0">
                          <a:solidFill>
                            <a:srgbClr val="FF0000"/>
                          </a:solidFill>
                          <a:effectLst/>
                          <a:latin typeface="Times New Roman"/>
                          <a:ea typeface="Calibri"/>
                          <a:cs typeface="Times New Roman"/>
                        </a:rPr>
                        <a:t>личностные)</a:t>
                      </a:r>
                      <a:endParaRPr lang="ru-RU" sz="1100" dirty="0">
                        <a:solidFill>
                          <a:srgbClr val="FF0000"/>
                        </a:solidFill>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66">
                <a:tc gridSpan="3">
                  <a:txBody>
                    <a:bodyPr/>
                    <a:lstStyle/>
                    <a:p>
                      <a:pPr marL="21590">
                        <a:lnSpc>
                          <a:spcPct val="100000"/>
                        </a:lnSpc>
                        <a:spcAft>
                          <a:spcPts val="0"/>
                        </a:spcAft>
                      </a:pPr>
                      <a:r>
                        <a:rPr lang="ru-RU" sz="1200" b="1" dirty="0">
                          <a:effectLst/>
                          <a:latin typeface="Times New Roman"/>
                          <a:ea typeface="Times New Roman"/>
                          <a:cs typeface="Times New Roman"/>
                        </a:rPr>
                        <a:t>Раздел 2.  Комплекс организационно-педагогических условий</a:t>
                      </a:r>
                      <a:endParaRPr lang="ru-RU" sz="12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c hMerge="1">
                  <a:txBody>
                    <a:bodyPr/>
                    <a:lstStyle/>
                    <a:p>
                      <a:endParaRPr lang="ru-RU"/>
                    </a:p>
                  </a:txBody>
                  <a:tcPr/>
                </a:tc>
              </a:tr>
              <a:tr h="169519">
                <a:tc>
                  <a:txBody>
                    <a:bodyPr/>
                    <a:lstStyle/>
                    <a:p>
                      <a:pPr algn="ctr">
                        <a:lnSpc>
                          <a:spcPct val="100000"/>
                        </a:lnSpc>
                        <a:spcAft>
                          <a:spcPts val="0"/>
                        </a:spcAft>
                      </a:pPr>
                      <a:r>
                        <a:rPr lang="ru-RU" sz="1100" dirty="0">
                          <a:effectLst/>
                          <a:latin typeface="Times New Roman"/>
                          <a:ea typeface="Calibri"/>
                          <a:cs typeface="Times New Roman"/>
                        </a:rPr>
                        <a:t>2.1</a:t>
                      </a:r>
                      <a:endParaRPr lang="ru-RU" sz="11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100" dirty="0">
                          <a:effectLst/>
                          <a:latin typeface="Times New Roman"/>
                          <a:ea typeface="Calibri"/>
                          <a:cs typeface="Times New Roman"/>
                        </a:rPr>
                        <a:t>Календарно-учебный график </a:t>
                      </a:r>
                      <a:r>
                        <a:rPr lang="ru-RU" sz="1100" dirty="0">
                          <a:solidFill>
                            <a:srgbClr val="FF0000"/>
                          </a:solidFill>
                          <a:effectLst/>
                          <a:latin typeface="Times New Roman"/>
                          <a:ea typeface="Calibri"/>
                          <a:cs typeface="Times New Roman"/>
                        </a:rPr>
                        <a:t>(таблица</a:t>
                      </a:r>
                      <a:r>
                        <a:rPr lang="ru-RU" sz="1100" dirty="0" smtClean="0">
                          <a:solidFill>
                            <a:srgbClr val="FF0000"/>
                          </a:solidFill>
                          <a:effectLst/>
                          <a:latin typeface="Times New Roman"/>
                          <a:ea typeface="Calibri"/>
                          <a:cs typeface="Times New Roman"/>
                        </a:rPr>
                        <a:t>), Приложение «Расписание»</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763">
                <a:tc>
                  <a:txBody>
                    <a:bodyPr/>
                    <a:lstStyle/>
                    <a:p>
                      <a:pPr algn="ctr">
                        <a:lnSpc>
                          <a:spcPct val="100000"/>
                        </a:lnSpc>
                        <a:spcAft>
                          <a:spcPts val="0"/>
                        </a:spcAft>
                      </a:pPr>
                      <a:r>
                        <a:rPr lang="ru-RU" sz="1100" dirty="0">
                          <a:effectLst/>
                          <a:latin typeface="Times New Roman"/>
                          <a:ea typeface="Calibri"/>
                          <a:cs typeface="Times New Roman"/>
                        </a:rPr>
                        <a:t>2.2</a:t>
                      </a:r>
                      <a:endParaRPr lang="ru-RU" sz="11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100" dirty="0" smtClean="0">
                          <a:effectLst/>
                          <a:latin typeface="Times New Roman"/>
                          <a:ea typeface="Calibri"/>
                          <a:cs typeface="Times New Roman"/>
                        </a:rPr>
                        <a:t>Условия реализации программы:</a:t>
                      </a:r>
                    </a:p>
                    <a:p>
                      <a:pPr>
                        <a:lnSpc>
                          <a:spcPct val="100000"/>
                        </a:lnSpc>
                        <a:spcAft>
                          <a:spcPts val="0"/>
                        </a:spcAft>
                      </a:pPr>
                      <a:r>
                        <a:rPr lang="ru-RU" sz="1100" dirty="0" smtClean="0">
                          <a:solidFill>
                            <a:srgbClr val="FF0000"/>
                          </a:solidFill>
                          <a:effectLst/>
                          <a:latin typeface="Times New Roman"/>
                          <a:ea typeface="Calibri"/>
                          <a:cs typeface="Times New Roman"/>
                        </a:rPr>
                        <a:t>- Объем и сроки реализации программы, режим, периодичность и продолжительность занятий;</a:t>
                      </a:r>
                      <a:endParaRPr lang="ru-RU" sz="1100" dirty="0" smtClean="0">
                        <a:effectLst/>
                        <a:latin typeface="Times New Roman"/>
                        <a:ea typeface="Calibri"/>
                        <a:cs typeface="Times New Roman"/>
                      </a:endParaRPr>
                    </a:p>
                    <a:p>
                      <a:pPr algn="just">
                        <a:lnSpc>
                          <a:spcPct val="100000"/>
                        </a:lnSpc>
                        <a:spcAft>
                          <a:spcPts val="0"/>
                        </a:spcAft>
                      </a:pPr>
                      <a:r>
                        <a:rPr lang="ru-RU" sz="1100" dirty="0" smtClean="0">
                          <a:solidFill>
                            <a:srgbClr val="FF0000"/>
                          </a:solidFill>
                          <a:effectLst/>
                          <a:latin typeface="Times New Roman"/>
                          <a:ea typeface="Calibri"/>
                          <a:cs typeface="Times New Roman"/>
                        </a:rPr>
                        <a:t>- Условия набора обучающихся;</a:t>
                      </a:r>
                      <a:endParaRPr lang="ru-RU" sz="1100" dirty="0" smtClean="0">
                        <a:effectLst/>
                        <a:latin typeface="Times New Roman"/>
                        <a:ea typeface="Calibri"/>
                        <a:cs typeface="Times New Roman"/>
                      </a:endParaRPr>
                    </a:p>
                    <a:p>
                      <a:pPr algn="just">
                        <a:lnSpc>
                          <a:spcPct val="100000"/>
                        </a:lnSpc>
                        <a:spcAft>
                          <a:spcPts val="0"/>
                        </a:spcAft>
                      </a:pPr>
                      <a:r>
                        <a:rPr lang="ru-RU" sz="1100" dirty="0" smtClean="0">
                          <a:solidFill>
                            <a:srgbClr val="FF0000"/>
                          </a:solidFill>
                          <a:effectLst/>
                          <a:latin typeface="Times New Roman"/>
                          <a:ea typeface="Calibri"/>
                          <a:cs typeface="Times New Roman"/>
                        </a:rPr>
                        <a:t>- Организация образовательного процесса (формы и методы организации занятий.)</a:t>
                      </a:r>
                      <a:endParaRPr lang="ru-RU" sz="1100" dirty="0" smtClean="0">
                        <a:effectLst/>
                        <a:latin typeface="Times New Roman"/>
                        <a:ea typeface="Calibri"/>
                        <a:cs typeface="Times New Roman"/>
                      </a:endParaRPr>
                    </a:p>
                    <a:p>
                      <a:pPr algn="just">
                        <a:lnSpc>
                          <a:spcPct val="100000"/>
                        </a:lnSpc>
                        <a:spcAft>
                          <a:spcPts val="0"/>
                        </a:spcAft>
                      </a:pPr>
                      <a:r>
                        <a:rPr lang="ru-RU" sz="1100" dirty="0" smtClean="0">
                          <a:solidFill>
                            <a:srgbClr val="FF0000"/>
                          </a:solidFill>
                          <a:effectLst/>
                          <a:latin typeface="Times New Roman"/>
                          <a:ea typeface="Calibri"/>
                          <a:cs typeface="Times New Roman"/>
                        </a:rPr>
                        <a:t>- Материально-техническое обеспечение</a:t>
                      </a:r>
                      <a:r>
                        <a:rPr lang="ru-RU" sz="1100" baseline="0" dirty="0" smtClean="0">
                          <a:solidFill>
                            <a:srgbClr val="FF0000"/>
                          </a:solidFill>
                          <a:effectLst/>
                          <a:latin typeface="Times New Roman"/>
                          <a:ea typeface="Calibri"/>
                          <a:cs typeface="Times New Roman"/>
                        </a:rPr>
                        <a:t> (таблица)</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algn="ctr">
                        <a:lnSpc>
                          <a:spcPct val="100000"/>
                        </a:lnSpc>
                        <a:spcAft>
                          <a:spcPts val="0"/>
                        </a:spcAft>
                      </a:pPr>
                      <a:r>
                        <a:rPr lang="ru-RU" sz="1100">
                          <a:effectLst/>
                          <a:latin typeface="Times New Roman"/>
                          <a:ea typeface="Calibri"/>
                          <a:cs typeface="Times New Roman"/>
                        </a:rPr>
                        <a:t>2.3</a:t>
                      </a:r>
                      <a:endParaRPr lang="ru-RU" sz="11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100" dirty="0" smtClean="0">
                          <a:effectLst/>
                          <a:latin typeface="Times New Roman"/>
                          <a:ea typeface="Calibri"/>
                          <a:cs typeface="Times New Roman"/>
                        </a:rPr>
                        <a:t>Формы аттестации и оценочные материалы</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19">
                <a:tc>
                  <a:txBody>
                    <a:bodyPr/>
                    <a:lstStyle/>
                    <a:p>
                      <a:pPr algn="ctr">
                        <a:lnSpc>
                          <a:spcPct val="100000"/>
                        </a:lnSpc>
                        <a:spcAft>
                          <a:spcPts val="0"/>
                        </a:spcAft>
                      </a:pPr>
                      <a:r>
                        <a:rPr lang="ru-RU" sz="1100">
                          <a:effectLst/>
                          <a:latin typeface="Times New Roman"/>
                          <a:ea typeface="Calibri"/>
                          <a:cs typeface="Times New Roman"/>
                        </a:rPr>
                        <a:t>2.4</a:t>
                      </a:r>
                      <a:endParaRPr lang="ru-RU" sz="11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Calibri"/>
                          <a:cs typeface="Times New Roman"/>
                        </a:rPr>
                        <a:t>Методические и дидактические материалы.</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19">
                <a:tc>
                  <a:txBody>
                    <a:bodyPr/>
                    <a:lstStyle/>
                    <a:p>
                      <a:pPr algn="ctr">
                        <a:lnSpc>
                          <a:spcPct val="100000"/>
                        </a:lnSpc>
                        <a:spcAft>
                          <a:spcPts val="0"/>
                        </a:spcAft>
                      </a:pPr>
                      <a:r>
                        <a:rPr lang="ru-RU" sz="1100">
                          <a:effectLst/>
                          <a:latin typeface="Times New Roman"/>
                          <a:ea typeface="Calibri"/>
                          <a:cs typeface="Times New Roman"/>
                        </a:rPr>
                        <a:t>2.5</a:t>
                      </a:r>
                      <a:endParaRPr lang="ru-RU" sz="11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100" dirty="0" smtClean="0">
                          <a:effectLst/>
                          <a:latin typeface="Times New Roman"/>
                          <a:ea typeface="Calibri"/>
                          <a:cs typeface="Times New Roman"/>
                        </a:rPr>
                        <a:t>Воспитательный компонент</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19">
                <a:tc>
                  <a:txBody>
                    <a:bodyPr/>
                    <a:lstStyle/>
                    <a:p>
                      <a:pPr algn="ctr">
                        <a:lnSpc>
                          <a:spcPct val="100000"/>
                        </a:lnSpc>
                        <a:spcAft>
                          <a:spcPts val="0"/>
                        </a:spcAft>
                      </a:pPr>
                      <a:r>
                        <a:rPr lang="ru-RU" sz="1100">
                          <a:effectLst/>
                          <a:latin typeface="Times New Roman"/>
                          <a:ea typeface="Calibri"/>
                          <a:cs typeface="Times New Roman"/>
                        </a:rPr>
                        <a:t>2.6</a:t>
                      </a:r>
                      <a:endParaRPr lang="ru-RU" sz="11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100" dirty="0">
                          <a:effectLst/>
                          <a:latin typeface="Times New Roman"/>
                          <a:ea typeface="Calibri"/>
                          <a:cs typeface="Times New Roman"/>
                        </a:rPr>
                        <a:t>Список литературы</a:t>
                      </a:r>
                      <a:r>
                        <a:rPr lang="ru-RU" sz="1100" i="1" dirty="0">
                          <a:effectLst/>
                          <a:latin typeface="Times New Roman"/>
                          <a:ea typeface="Calibri"/>
                          <a:cs typeface="Times New Roman"/>
                        </a:rPr>
                        <a:t> для педагогов, для учащихся и родителей</a:t>
                      </a:r>
                      <a:endParaRPr lang="ru-RU" sz="1100" dirty="0">
                        <a:effectLst/>
                        <a:latin typeface="Times New Roman"/>
                        <a:ea typeface="Calibri"/>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00000"/>
                        </a:lnSpc>
                        <a:spcAft>
                          <a:spcPts val="0"/>
                        </a:spcAft>
                      </a:pPr>
                      <a:r>
                        <a:rPr lang="ru-RU" sz="700" dirty="0">
                          <a:effectLst/>
                          <a:latin typeface="Times New Roman"/>
                          <a:ea typeface="Calibri"/>
                          <a:cs typeface="Times New Roman"/>
                        </a:rPr>
                        <a:t> </a:t>
                      </a:r>
                      <a:endParaRPr lang="ru-RU" sz="7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19">
                <a:tc gridSpan="2">
                  <a:txBody>
                    <a:bodyPr/>
                    <a:lstStyle/>
                    <a:p>
                      <a:pPr>
                        <a:lnSpc>
                          <a:spcPct val="100000"/>
                        </a:lnSpc>
                        <a:spcAft>
                          <a:spcPts val="0"/>
                        </a:spcAft>
                      </a:pPr>
                      <a:r>
                        <a:rPr lang="ru-RU" sz="1200" dirty="0">
                          <a:effectLst/>
                          <a:latin typeface="Times New Roman"/>
                          <a:ea typeface="Calibri"/>
                          <a:cs typeface="Times New Roman"/>
                        </a:rPr>
                        <a:t>Приложение 1. «Бланки результатов аттестации»</a:t>
                      </a: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c>
                  <a:txBody>
                    <a:bodyPr/>
                    <a:lstStyle/>
                    <a:p>
                      <a:pPr marL="21590">
                        <a:lnSpc>
                          <a:spcPct val="100000"/>
                        </a:lnSpc>
                        <a:spcAft>
                          <a:spcPts val="0"/>
                        </a:spcAft>
                      </a:pPr>
                      <a:r>
                        <a:rPr lang="ru-RU" sz="700">
                          <a:effectLst/>
                          <a:latin typeface="Times New Roman"/>
                          <a:ea typeface="Calibri"/>
                          <a:cs typeface="Times New Roman"/>
                        </a:rPr>
                        <a:t> </a:t>
                      </a:r>
                      <a:endParaRPr lang="ru-RU" sz="70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7">
                <a:tc gridSpan="2">
                  <a:txBody>
                    <a:bodyPr/>
                    <a:lstStyle/>
                    <a:p>
                      <a:pPr>
                        <a:lnSpc>
                          <a:spcPct val="100000"/>
                        </a:lnSpc>
                        <a:spcAft>
                          <a:spcPts val="0"/>
                        </a:spcAft>
                      </a:pPr>
                      <a:r>
                        <a:rPr lang="ru-RU" sz="1200" dirty="0">
                          <a:effectLst/>
                          <a:latin typeface="Times New Roman"/>
                          <a:ea typeface="Calibri"/>
                          <a:cs typeface="Times New Roman"/>
                        </a:rPr>
                        <a:t>Приложение 2. «Учебно-методический комплекс: методические, дидактические, оценочные материалы»</a:t>
                      </a: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c>
                  <a:txBody>
                    <a:bodyPr/>
                    <a:lstStyle/>
                    <a:p>
                      <a:pPr marL="21590">
                        <a:lnSpc>
                          <a:spcPct val="100000"/>
                        </a:lnSpc>
                        <a:spcAft>
                          <a:spcPts val="0"/>
                        </a:spcAft>
                      </a:pPr>
                      <a:r>
                        <a:rPr lang="ru-RU" sz="700" dirty="0">
                          <a:effectLst/>
                          <a:latin typeface="Times New Roman"/>
                          <a:ea typeface="Calibri"/>
                          <a:cs typeface="Times New Roman"/>
                        </a:rPr>
                        <a:t> </a:t>
                      </a:r>
                      <a:endParaRPr lang="ru-RU" sz="700" dirty="0">
                        <a:effectLst/>
                        <a:latin typeface="Times New Roman"/>
                        <a:cs typeface="Times New Roman"/>
                      </a:endParaRPr>
                    </a:p>
                  </a:txBody>
                  <a:tcPr marL="37378" marR="37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772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136904" cy="6124754"/>
          </a:xfrm>
          <a:prstGeom prst="rect">
            <a:avLst/>
          </a:prstGeom>
        </p:spPr>
        <p:txBody>
          <a:bodyPr wrap="square">
            <a:spAutoFit/>
          </a:bodyPr>
          <a:lstStyle/>
          <a:p>
            <a:pPr algn="just" fontAlgn="base"/>
            <a:r>
              <a:rPr lang="ru-RU" sz="2400" b="1" dirty="0" smtClean="0">
                <a:solidFill>
                  <a:srgbClr val="7030A0"/>
                </a:solidFill>
              </a:rPr>
              <a:t>1.Комплекс </a:t>
            </a:r>
            <a:r>
              <a:rPr lang="ru-RU" sz="2400" b="1" dirty="0">
                <a:solidFill>
                  <a:srgbClr val="7030A0"/>
                </a:solidFill>
              </a:rPr>
              <a:t>основных характеристик </a:t>
            </a:r>
            <a:r>
              <a:rPr lang="ru-RU" sz="2400" b="1" dirty="0" smtClean="0">
                <a:solidFill>
                  <a:srgbClr val="7030A0"/>
                </a:solidFill>
              </a:rPr>
              <a:t>программы</a:t>
            </a:r>
          </a:p>
          <a:p>
            <a:pPr algn="just" fontAlgn="base"/>
            <a:endParaRPr lang="ru-RU" sz="1000" b="1" dirty="0">
              <a:solidFill>
                <a:srgbClr val="7030A0"/>
              </a:solidFill>
            </a:endParaRPr>
          </a:p>
          <a:p>
            <a:pPr algn="just" fontAlgn="base"/>
            <a:r>
              <a:rPr lang="ru-RU" b="1" dirty="0">
                <a:solidFill>
                  <a:srgbClr val="FF0000"/>
                </a:solidFill>
              </a:rPr>
              <a:t>1.1. Пояснительная </a:t>
            </a:r>
            <a:r>
              <a:rPr lang="ru-RU" b="1" dirty="0" smtClean="0">
                <a:solidFill>
                  <a:srgbClr val="FF0000"/>
                </a:solidFill>
              </a:rPr>
              <a:t>записка:</a:t>
            </a:r>
          </a:p>
          <a:p>
            <a:pPr algn="just" fontAlgn="base"/>
            <a:r>
              <a:rPr lang="ru-RU" dirty="0" smtClean="0">
                <a:solidFill>
                  <a:srgbClr val="0000FF"/>
                </a:solidFill>
                <a:latin typeface="Times New Roman"/>
                <a:cs typeface="Times New Roman"/>
              </a:rPr>
              <a:t>Абзац </a:t>
            </a:r>
            <a:r>
              <a:rPr lang="ru-RU" dirty="0">
                <a:solidFill>
                  <a:srgbClr val="0000FF"/>
                </a:solidFill>
                <a:latin typeface="Times New Roman"/>
                <a:cs typeface="Times New Roman"/>
              </a:rPr>
              <a:t>1.</a:t>
            </a:r>
            <a:r>
              <a:rPr lang="ru-RU" dirty="0">
                <a:solidFill>
                  <a:srgbClr val="0070C0"/>
                </a:solidFill>
                <a:latin typeface="Times New Roman"/>
                <a:cs typeface="Times New Roman"/>
              </a:rPr>
              <a:t> </a:t>
            </a:r>
            <a:r>
              <a:rPr lang="ru-RU" dirty="0">
                <a:solidFill>
                  <a:srgbClr val="FF0000"/>
                </a:solidFill>
                <a:latin typeface="Times New Roman"/>
                <a:cs typeface="Times New Roman"/>
              </a:rPr>
              <a:t>Нормативно-правовая основа разработки программы</a:t>
            </a:r>
            <a:r>
              <a:rPr lang="ru-RU" dirty="0" smtClean="0">
                <a:solidFill>
                  <a:srgbClr val="FF0000"/>
                </a:solidFill>
                <a:latin typeface="Times New Roman"/>
                <a:cs typeface="Times New Roman"/>
              </a:rPr>
              <a:t>;</a:t>
            </a:r>
            <a:r>
              <a:rPr lang="ru-RU" i="1" dirty="0"/>
              <a:t> </a:t>
            </a:r>
            <a:endParaRPr lang="ru-RU" i="1" dirty="0" smtClean="0"/>
          </a:p>
          <a:p>
            <a:pPr algn="just" fontAlgn="base"/>
            <a:r>
              <a:rPr lang="ru-RU" sz="1400" i="1" dirty="0">
                <a:latin typeface="Times New Roman" panose="02020603050405020304" pitchFamily="18" charset="0"/>
                <a:cs typeface="Times New Roman" panose="02020603050405020304" pitchFamily="18" charset="0"/>
              </a:rPr>
              <a:t>- Федеральный закон от 29.12.2012г. № 273 – ФЗ «Об образовании в Российской Федерации»;</a:t>
            </a:r>
          </a:p>
          <a:p>
            <a:pPr algn="just" fontAlgn="base"/>
            <a:r>
              <a:rPr lang="ru-RU" sz="1400" i="1" dirty="0">
                <a:latin typeface="Times New Roman" panose="02020603050405020304" pitchFamily="18" charset="0"/>
                <a:cs typeface="Times New Roman" panose="02020603050405020304" pitchFamily="18" charset="0"/>
              </a:rPr>
              <a:t>- Федеральный закон Российской Федерации от 14.07.2022 г. № 295-ФЗ «О внесении изменений в Федеральный закон «Об образовании в Российской Федерации»;</a:t>
            </a:r>
          </a:p>
          <a:p>
            <a:pPr algn="just" fontAlgn="base"/>
            <a:r>
              <a:rPr lang="ru-RU" sz="1400" i="1" dirty="0">
                <a:latin typeface="Times New Roman" panose="02020603050405020304" pitchFamily="18" charset="0"/>
                <a:cs typeface="Times New Roman" panose="02020603050405020304" pitchFamily="18" charset="0"/>
              </a:rPr>
              <a:t>- Приказ Министерства просвещения Российской Федерации от 27.07.2022 г. № 629 «Об утверждении Порядка организации и осуществления образовательной деятельности по дополнительным общеобразовательным программам»;</a:t>
            </a:r>
          </a:p>
          <a:p>
            <a:pPr algn="just" fontAlgn="base"/>
            <a:r>
              <a:rPr lang="ru-RU" sz="1400" i="1" dirty="0">
                <a:latin typeface="Times New Roman" panose="02020603050405020304" pitchFamily="18" charset="0"/>
                <a:cs typeface="Times New Roman" panose="02020603050405020304" pitchFamily="18" charset="0"/>
              </a:rPr>
              <a:t>- Приказ Министерства образования и науки Российской Федерации от 23.08.2017 г. № 816 «Порядок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algn="just" fontAlgn="base"/>
            <a:r>
              <a:rPr lang="ru-RU" sz="1400" i="1" dirty="0">
                <a:latin typeface="Times New Roman" panose="02020603050405020304" pitchFamily="18" charset="0"/>
                <a:cs typeface="Times New Roman" panose="02020603050405020304" pitchFamily="18" charset="0"/>
              </a:rPr>
              <a:t>- Концепция развития дополнительного образования детей до 2030 года (распоряжение Правительства РФ от 31 марта 2022 г. № 678-р);</a:t>
            </a:r>
          </a:p>
          <a:p>
            <a:pPr algn="just" fontAlgn="base"/>
            <a:r>
              <a:rPr lang="ru-RU" sz="1400" i="1" dirty="0">
                <a:latin typeface="Times New Roman" panose="02020603050405020304" pitchFamily="18" charset="0"/>
                <a:cs typeface="Times New Roman" panose="02020603050405020304" pitchFamily="18" charset="0"/>
              </a:rPr>
              <a:t>- Постановление Главного государственного санитарного врача Российской Федерации от 28.09.2020г. № 28 «Об утверждении СанПиН 2.4.3648-20 «Санитарно-эпидемиологические требования к организациям воспитания и обучения, отдыха и оздоровления детей и молодежи»;</a:t>
            </a:r>
          </a:p>
          <a:p>
            <a:pPr algn="just" fontAlgn="base"/>
            <a:r>
              <a:rPr lang="ru-RU" sz="1400" i="1" dirty="0">
                <a:latin typeface="Times New Roman" panose="02020603050405020304" pitchFamily="18" charset="0"/>
                <a:cs typeface="Times New Roman" panose="02020603050405020304" pitchFamily="18" charset="0"/>
              </a:rPr>
              <a:t>- Разработка и реализация раздела о воспитании в составе дополнительной общеобразовательной общеразвивающей программы. Методические рекомендации ФГБНУ «Институт изучения детства, семьи и воспитания»» // Москва: Институт изучения детства, семьи и воспитания РАО, 2023.;</a:t>
            </a:r>
          </a:p>
          <a:p>
            <a:pPr algn="just" fontAlgn="base"/>
            <a:r>
              <a:rPr lang="ru-RU" sz="1400" i="1" dirty="0">
                <a:latin typeface="Times New Roman" panose="02020603050405020304" pitchFamily="18" charset="0"/>
                <a:cs typeface="Times New Roman" panose="02020603050405020304" pitchFamily="18" charset="0"/>
              </a:rPr>
              <a:t>- Приказ Минтруда России от 22.09.2021 N 652н  «Об утверждении профессионального стандарта «Педагог дополнительного образования детей и взрослых»; </a:t>
            </a:r>
          </a:p>
          <a:p>
            <a:pPr algn="just" fontAlgn="base"/>
            <a:r>
              <a:rPr lang="ru-RU" sz="1400" i="1" dirty="0">
                <a:latin typeface="Times New Roman" panose="02020603050405020304" pitchFamily="18" charset="0"/>
                <a:cs typeface="Times New Roman" panose="02020603050405020304" pitchFamily="18" charset="0"/>
              </a:rPr>
              <a:t>- Закон Челябинской области от 30 августа 2013 года N 515-ЗО «Об образовании в Челябинской области» (с изменениями на 5 июля 2023 года);</a:t>
            </a:r>
          </a:p>
          <a:p>
            <a:pPr algn="just" fontAlgn="base"/>
            <a:r>
              <a:rPr lang="ru-RU" sz="1400" i="1" dirty="0">
                <a:latin typeface="Times New Roman" panose="02020603050405020304" pitchFamily="18" charset="0"/>
                <a:cs typeface="Times New Roman" panose="02020603050405020304" pitchFamily="18" charset="0"/>
              </a:rPr>
              <a:t>-  Устав МБУДО «СЮТур г. Челябинска»;</a:t>
            </a:r>
          </a:p>
          <a:p>
            <a:pPr marL="285750" indent="-285750" algn="just" fontAlgn="base">
              <a:buFontTx/>
              <a:buChar char="-"/>
            </a:pPr>
            <a:r>
              <a:rPr lang="ru-RU" sz="1400" i="1" dirty="0" smtClean="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и т.д</a:t>
            </a:r>
            <a:r>
              <a:rPr lang="ru-RU" sz="1400" i="1" dirty="0" smtClean="0">
                <a:latin typeface="Times New Roman" panose="02020603050405020304" pitchFamily="18" charset="0"/>
                <a:cs typeface="Times New Roman" panose="02020603050405020304" pitchFamily="18" charset="0"/>
              </a:rPr>
              <a:t>.(дополнительные нормативно-правовые документы по направлениям)</a:t>
            </a:r>
            <a:endParaRPr lang="ru-RU"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95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5724644"/>
          </a:xfrm>
          <a:prstGeom prst="rect">
            <a:avLst/>
          </a:prstGeom>
        </p:spPr>
        <p:txBody>
          <a:bodyPr wrap="square">
            <a:spAutoFit/>
          </a:bodyPr>
          <a:lstStyle/>
          <a:p>
            <a:pPr algn="just" fontAlgn="base"/>
            <a:r>
              <a:rPr lang="ru-RU" sz="2400" b="1" dirty="0" smtClean="0">
                <a:solidFill>
                  <a:srgbClr val="7030A0"/>
                </a:solidFill>
              </a:rPr>
              <a:t>1.Комплекс </a:t>
            </a:r>
            <a:r>
              <a:rPr lang="ru-RU" sz="2400" b="1" dirty="0">
                <a:solidFill>
                  <a:srgbClr val="7030A0"/>
                </a:solidFill>
              </a:rPr>
              <a:t>основных характеристик </a:t>
            </a:r>
            <a:r>
              <a:rPr lang="ru-RU" sz="2400" b="1" dirty="0" smtClean="0">
                <a:solidFill>
                  <a:srgbClr val="7030A0"/>
                </a:solidFill>
              </a:rPr>
              <a:t>программы</a:t>
            </a:r>
          </a:p>
          <a:p>
            <a:pPr algn="just" fontAlgn="base"/>
            <a:endParaRPr lang="ru-RU" sz="800" b="1" dirty="0">
              <a:solidFill>
                <a:srgbClr val="7030A0"/>
              </a:solidFill>
            </a:endParaRPr>
          </a:p>
          <a:p>
            <a:pPr algn="just" fontAlgn="base"/>
            <a:r>
              <a:rPr lang="ru-RU" b="1" dirty="0">
                <a:solidFill>
                  <a:srgbClr val="FF0000"/>
                </a:solidFill>
              </a:rPr>
              <a:t>1.1. Пояснительная </a:t>
            </a:r>
            <a:r>
              <a:rPr lang="ru-RU" b="1" dirty="0" smtClean="0">
                <a:solidFill>
                  <a:srgbClr val="FF0000"/>
                </a:solidFill>
              </a:rPr>
              <a:t>записка:</a:t>
            </a:r>
          </a:p>
          <a:p>
            <a:pPr algn="just" fontAlgn="base"/>
            <a:endParaRPr lang="ru-RU" sz="800" i="1" dirty="0">
              <a:latin typeface="Times New Roman" panose="02020603050405020304" pitchFamily="18" charset="0"/>
              <a:cs typeface="Times New Roman" panose="02020603050405020304" pitchFamily="18" charset="0"/>
            </a:endParaRPr>
          </a:p>
          <a:p>
            <a:pPr marL="21590">
              <a:defRPr/>
            </a:pPr>
            <a:r>
              <a:rPr lang="ru-RU" dirty="0">
                <a:solidFill>
                  <a:srgbClr val="0000FF"/>
                </a:solidFill>
                <a:latin typeface="Times New Roman"/>
                <a:cs typeface="Times New Roman"/>
              </a:rPr>
              <a:t>Абзац 2.</a:t>
            </a:r>
            <a:r>
              <a:rPr lang="ru-RU" dirty="0">
                <a:solidFill>
                  <a:srgbClr val="0070C0"/>
                </a:solidFill>
                <a:latin typeface="Times New Roman"/>
                <a:cs typeface="Times New Roman"/>
              </a:rPr>
              <a:t>   </a:t>
            </a:r>
            <a:r>
              <a:rPr lang="ru-RU" dirty="0">
                <a:solidFill>
                  <a:srgbClr val="FF0000"/>
                </a:solidFill>
                <a:latin typeface="Times New Roman"/>
                <a:cs typeface="Times New Roman"/>
              </a:rPr>
              <a:t>Направленность программы и краткая информация о </a:t>
            </a:r>
            <a:r>
              <a:rPr lang="ru-RU" dirty="0" smtClean="0">
                <a:solidFill>
                  <a:srgbClr val="FF0000"/>
                </a:solidFill>
                <a:latin typeface="Times New Roman"/>
                <a:cs typeface="Times New Roman"/>
              </a:rPr>
              <a:t>направленности:</a:t>
            </a:r>
          </a:p>
          <a:p>
            <a:pPr marL="193040" indent="-171450">
              <a:buFontTx/>
              <a:buChar char="-"/>
              <a:defRPr/>
            </a:pPr>
            <a:r>
              <a:rPr lang="ru-RU" sz="1400" dirty="0" smtClean="0">
                <a:latin typeface="Times New Roman"/>
                <a:cs typeface="Times New Roman"/>
              </a:rPr>
              <a:t>техническая;</a:t>
            </a:r>
          </a:p>
          <a:p>
            <a:pPr marL="193040" indent="-171450">
              <a:buFontTx/>
              <a:buChar char="-"/>
              <a:defRPr/>
            </a:pPr>
            <a:r>
              <a:rPr lang="ru-RU" sz="1400" dirty="0" smtClean="0">
                <a:latin typeface="Times New Roman"/>
                <a:cs typeface="Times New Roman"/>
              </a:rPr>
              <a:t>естественнонаучная;</a:t>
            </a:r>
          </a:p>
          <a:p>
            <a:pPr marL="193040" indent="-171450">
              <a:buFontTx/>
              <a:buChar char="-"/>
              <a:defRPr/>
            </a:pPr>
            <a:r>
              <a:rPr lang="ru-RU" sz="1400" dirty="0" smtClean="0">
                <a:latin typeface="Times New Roman"/>
                <a:cs typeface="Times New Roman"/>
              </a:rPr>
              <a:t>физкультурно-спортивная;</a:t>
            </a:r>
          </a:p>
          <a:p>
            <a:pPr marL="193040" indent="-171450">
              <a:buFontTx/>
              <a:buChar char="-"/>
              <a:defRPr/>
            </a:pPr>
            <a:r>
              <a:rPr lang="ru-RU" sz="1400" dirty="0" smtClean="0">
                <a:latin typeface="Times New Roman"/>
                <a:cs typeface="Times New Roman"/>
              </a:rPr>
              <a:t>художественная;</a:t>
            </a:r>
          </a:p>
          <a:p>
            <a:pPr marL="193040" indent="-171450">
              <a:buFontTx/>
              <a:buChar char="-"/>
              <a:defRPr/>
            </a:pPr>
            <a:r>
              <a:rPr lang="ru-RU" sz="1400" dirty="0" smtClean="0">
                <a:latin typeface="Times New Roman"/>
                <a:cs typeface="Times New Roman"/>
              </a:rPr>
              <a:t>туристско-краеведческая;</a:t>
            </a:r>
          </a:p>
          <a:p>
            <a:pPr marL="193040" indent="-171450">
              <a:buFontTx/>
              <a:buChar char="-"/>
              <a:defRPr/>
            </a:pPr>
            <a:r>
              <a:rPr lang="ru-RU" sz="1400" dirty="0" smtClean="0">
                <a:latin typeface="Times New Roman"/>
                <a:cs typeface="Times New Roman"/>
              </a:rPr>
              <a:t>социально-гуманитарная.</a:t>
            </a:r>
          </a:p>
          <a:p>
            <a:pPr marL="193040" indent="-171450">
              <a:buFontTx/>
              <a:buChar char="-"/>
              <a:defRPr/>
            </a:pPr>
            <a:endParaRPr lang="ru-RU" sz="800" dirty="0">
              <a:latin typeface="Times New Roman"/>
              <a:cs typeface="Times New Roman"/>
            </a:endParaRPr>
          </a:p>
          <a:p>
            <a:pPr marL="21590">
              <a:lnSpc>
                <a:spcPct val="100000"/>
              </a:lnSpc>
              <a:spcAft>
                <a:spcPts val="0"/>
              </a:spcAft>
            </a:pPr>
            <a:r>
              <a:rPr lang="ru-RU" dirty="0">
                <a:solidFill>
                  <a:srgbClr val="0000FF"/>
                </a:solidFill>
                <a:latin typeface="Times New Roman"/>
                <a:cs typeface="Times New Roman"/>
              </a:rPr>
              <a:t>Абзац 3.</a:t>
            </a:r>
            <a:r>
              <a:rPr lang="ru-RU" dirty="0">
                <a:solidFill>
                  <a:srgbClr val="0070C0"/>
                </a:solidFill>
                <a:latin typeface="Times New Roman"/>
                <a:cs typeface="Times New Roman"/>
              </a:rPr>
              <a:t>   </a:t>
            </a:r>
            <a:r>
              <a:rPr lang="ru-RU" dirty="0">
                <a:solidFill>
                  <a:srgbClr val="FF0000"/>
                </a:solidFill>
                <a:latin typeface="Times New Roman"/>
                <a:cs typeface="Times New Roman"/>
              </a:rPr>
              <a:t>Тип </a:t>
            </a:r>
            <a:r>
              <a:rPr lang="ru-RU" dirty="0" smtClean="0">
                <a:solidFill>
                  <a:srgbClr val="FF0000"/>
                </a:solidFill>
                <a:latin typeface="Times New Roman"/>
                <a:cs typeface="Times New Roman"/>
              </a:rPr>
              <a:t>программы:</a:t>
            </a:r>
          </a:p>
          <a:p>
            <a:pPr marL="193040" indent="-171450">
              <a:lnSpc>
                <a:spcPct val="100000"/>
              </a:lnSpc>
              <a:spcAft>
                <a:spcPts val="0"/>
              </a:spcAft>
              <a:buFontTx/>
              <a:buChar char="-"/>
            </a:pPr>
            <a:r>
              <a:rPr lang="ru-RU" sz="1400" dirty="0" smtClean="0">
                <a:latin typeface="Times New Roman"/>
                <a:cs typeface="Times New Roman"/>
              </a:rPr>
              <a:t>типовые </a:t>
            </a:r>
            <a:r>
              <a:rPr lang="ru-RU" sz="1400" dirty="0">
                <a:latin typeface="Times New Roman"/>
                <a:cs typeface="Times New Roman"/>
              </a:rPr>
              <a:t>(примерные</a:t>
            </a:r>
            <a:r>
              <a:rPr lang="ru-RU" sz="1400" dirty="0" smtClean="0">
                <a:latin typeface="Times New Roman"/>
                <a:cs typeface="Times New Roman"/>
              </a:rPr>
              <a:t>);</a:t>
            </a:r>
          </a:p>
          <a:p>
            <a:pPr marL="193040" indent="-171450">
              <a:lnSpc>
                <a:spcPct val="100000"/>
              </a:lnSpc>
              <a:spcAft>
                <a:spcPts val="0"/>
              </a:spcAft>
              <a:buFontTx/>
              <a:buChar char="-"/>
            </a:pPr>
            <a:r>
              <a:rPr lang="ru-RU" sz="1400" dirty="0" smtClean="0">
                <a:latin typeface="Times New Roman"/>
                <a:cs typeface="Times New Roman"/>
              </a:rPr>
              <a:t>модифицированные </a:t>
            </a:r>
            <a:r>
              <a:rPr lang="ru-RU" sz="1400" dirty="0">
                <a:latin typeface="Times New Roman"/>
                <a:cs typeface="Times New Roman"/>
              </a:rPr>
              <a:t>(адаптированные</a:t>
            </a:r>
            <a:r>
              <a:rPr lang="ru-RU" sz="1400" dirty="0" smtClean="0">
                <a:latin typeface="Times New Roman"/>
                <a:cs typeface="Times New Roman"/>
              </a:rPr>
              <a:t>);</a:t>
            </a:r>
          </a:p>
          <a:p>
            <a:pPr marL="193040" indent="-171450">
              <a:lnSpc>
                <a:spcPct val="100000"/>
              </a:lnSpc>
              <a:spcAft>
                <a:spcPts val="0"/>
              </a:spcAft>
              <a:buFontTx/>
              <a:buChar char="-"/>
            </a:pPr>
            <a:r>
              <a:rPr lang="ru-RU" sz="1400" dirty="0" smtClean="0">
                <a:latin typeface="Times New Roman"/>
                <a:cs typeface="Times New Roman"/>
              </a:rPr>
              <a:t>экспериментальные</a:t>
            </a:r>
            <a:r>
              <a:rPr lang="ru-RU" sz="1400" dirty="0">
                <a:latin typeface="Times New Roman"/>
                <a:cs typeface="Times New Roman"/>
              </a:rPr>
              <a:t>, </a:t>
            </a:r>
            <a:r>
              <a:rPr lang="ru-RU" sz="1400" dirty="0" smtClean="0">
                <a:latin typeface="Times New Roman"/>
                <a:cs typeface="Times New Roman"/>
              </a:rPr>
              <a:t>авторские.</a:t>
            </a:r>
          </a:p>
          <a:p>
            <a:pPr marL="193040" indent="-171450">
              <a:lnSpc>
                <a:spcPct val="100000"/>
              </a:lnSpc>
              <a:spcAft>
                <a:spcPts val="0"/>
              </a:spcAft>
              <a:buFontTx/>
              <a:buChar char="-"/>
            </a:pPr>
            <a:endParaRPr lang="ru-RU" sz="800" dirty="0">
              <a:latin typeface="Times New Roman"/>
              <a:cs typeface="Times New Roman"/>
            </a:endParaRPr>
          </a:p>
          <a:p>
            <a:pPr marL="21590">
              <a:lnSpc>
                <a:spcPct val="100000"/>
              </a:lnSpc>
              <a:spcAft>
                <a:spcPts val="0"/>
              </a:spcAft>
            </a:pPr>
            <a:r>
              <a:rPr lang="ru-RU" dirty="0">
                <a:solidFill>
                  <a:srgbClr val="0000FF"/>
                </a:solidFill>
                <a:latin typeface="Times New Roman"/>
                <a:cs typeface="Times New Roman"/>
              </a:rPr>
              <a:t>Абзац 4.</a:t>
            </a:r>
            <a:r>
              <a:rPr lang="ru-RU" dirty="0">
                <a:solidFill>
                  <a:srgbClr val="0070C0"/>
                </a:solidFill>
                <a:latin typeface="Times New Roman"/>
                <a:cs typeface="Times New Roman"/>
              </a:rPr>
              <a:t>   </a:t>
            </a:r>
            <a:r>
              <a:rPr lang="ru-RU" dirty="0">
                <a:solidFill>
                  <a:srgbClr val="FF0066"/>
                </a:solidFill>
                <a:latin typeface="Times New Roman"/>
                <a:cs typeface="Times New Roman"/>
              </a:rPr>
              <a:t>У</a:t>
            </a:r>
            <a:r>
              <a:rPr lang="ru-RU" dirty="0">
                <a:solidFill>
                  <a:srgbClr val="FF0000"/>
                </a:solidFill>
                <a:latin typeface="Times New Roman"/>
                <a:cs typeface="Times New Roman"/>
              </a:rPr>
              <a:t>ровень реализации </a:t>
            </a:r>
            <a:r>
              <a:rPr lang="ru-RU" dirty="0" smtClean="0">
                <a:solidFill>
                  <a:srgbClr val="FF0000"/>
                </a:solidFill>
                <a:latin typeface="Times New Roman"/>
                <a:cs typeface="Times New Roman"/>
              </a:rPr>
              <a:t>программы:</a:t>
            </a:r>
          </a:p>
          <a:p>
            <a:pPr marL="193040" indent="-171450">
              <a:lnSpc>
                <a:spcPct val="100000"/>
              </a:lnSpc>
              <a:spcAft>
                <a:spcPts val="0"/>
              </a:spcAft>
              <a:buFontTx/>
              <a:buChar char="-"/>
            </a:pPr>
            <a:r>
              <a:rPr lang="ru-RU" sz="1400" b="1" dirty="0" smtClean="0">
                <a:latin typeface="Times New Roman"/>
                <a:cs typeface="Times New Roman"/>
              </a:rPr>
              <a:t>ознакомительный</a:t>
            </a:r>
            <a:r>
              <a:rPr lang="ru-RU" sz="1400" b="1" dirty="0">
                <a:latin typeface="Times New Roman"/>
                <a:cs typeface="Times New Roman"/>
              </a:rPr>
              <a:t> уровень </a:t>
            </a:r>
            <a:r>
              <a:rPr lang="ru-RU" sz="1400" dirty="0">
                <a:latin typeface="Times New Roman"/>
                <a:cs typeface="Times New Roman"/>
              </a:rPr>
              <a:t>— предполагает удовлетворение познавательного интереса ребенка, расширение его информированности в определенной образовательной области, обогащение навыками общения и умениями совместной деятельности в освоении программы; </a:t>
            </a:r>
            <a:endParaRPr lang="ru-RU" sz="1400" dirty="0" smtClean="0">
              <a:latin typeface="Times New Roman"/>
              <a:cs typeface="Times New Roman"/>
            </a:endParaRPr>
          </a:p>
          <a:p>
            <a:pPr marL="193040" indent="-171450">
              <a:lnSpc>
                <a:spcPct val="100000"/>
              </a:lnSpc>
              <a:spcAft>
                <a:spcPts val="0"/>
              </a:spcAft>
              <a:buFontTx/>
              <a:buChar char="-"/>
            </a:pPr>
            <a:r>
              <a:rPr lang="ru-RU" sz="1400" b="1" dirty="0" smtClean="0">
                <a:latin typeface="Times New Roman"/>
                <a:cs typeface="Times New Roman"/>
              </a:rPr>
              <a:t>базовый</a:t>
            </a:r>
            <a:r>
              <a:rPr lang="ru-RU" sz="1400" b="1" dirty="0">
                <a:latin typeface="Times New Roman"/>
                <a:cs typeface="Times New Roman"/>
              </a:rPr>
              <a:t> уровень </a:t>
            </a:r>
            <a:r>
              <a:rPr lang="ru-RU" sz="1400" dirty="0">
                <a:latin typeface="Times New Roman"/>
                <a:cs typeface="Times New Roman"/>
              </a:rPr>
              <a:t>— включает комплексные образовательные программы или модули, направленные на освоение определённого вида творческой </a:t>
            </a:r>
            <a:r>
              <a:rPr lang="ru-RU" sz="1400" dirty="0" smtClean="0">
                <a:latin typeface="Times New Roman"/>
                <a:cs typeface="Times New Roman"/>
              </a:rPr>
              <a:t>деятельности;</a:t>
            </a:r>
            <a:endParaRPr lang="ru-RU" sz="1400" dirty="0">
              <a:latin typeface="Times New Roman"/>
              <a:cs typeface="Times New Roman"/>
            </a:endParaRPr>
          </a:p>
          <a:p>
            <a:pPr marL="193040" indent="-171450">
              <a:lnSpc>
                <a:spcPct val="100000"/>
              </a:lnSpc>
              <a:spcAft>
                <a:spcPts val="0"/>
              </a:spcAft>
              <a:buFontTx/>
              <a:buChar char="-"/>
            </a:pPr>
            <a:r>
              <a:rPr lang="ru-RU" sz="1400" b="1" dirty="0" smtClean="0">
                <a:latin typeface="Times New Roman"/>
                <a:cs typeface="Times New Roman"/>
              </a:rPr>
              <a:t>углубленный</a:t>
            </a:r>
            <a:r>
              <a:rPr lang="ru-RU" sz="1400" b="1" dirty="0">
                <a:latin typeface="Times New Roman"/>
                <a:cs typeface="Times New Roman"/>
              </a:rPr>
              <a:t> уровень </a:t>
            </a:r>
            <a:r>
              <a:rPr lang="ru-RU" sz="1400" dirty="0">
                <a:latin typeface="Times New Roman"/>
                <a:cs typeface="Times New Roman"/>
              </a:rPr>
              <a:t>— включает образовательные программы или модули программ углублённого изучения специализированной направленности.</a:t>
            </a:r>
          </a:p>
        </p:txBody>
      </p:sp>
    </p:spTree>
    <p:extLst>
      <p:ext uri="{BB962C8B-B14F-4D97-AF65-F5344CB8AC3E}">
        <p14:creationId xmlns:p14="http://schemas.microsoft.com/office/powerpoint/2010/main" val="428130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67544" y="476672"/>
            <a:ext cx="8208912" cy="5447645"/>
          </a:xfrm>
          <a:prstGeom prst="rect">
            <a:avLst/>
          </a:prstGeom>
        </p:spPr>
        <p:txBody>
          <a:bodyPr wrap="square">
            <a:spAutoFit/>
          </a:bodyPr>
          <a:lstStyle/>
          <a:p>
            <a:r>
              <a:rPr lang="ru-RU" sz="2000" b="1" dirty="0">
                <a:solidFill>
                  <a:srgbClr val="9933FF"/>
                </a:solidFill>
              </a:rPr>
              <a:t>В соответствии с Федеральным законом </a:t>
            </a:r>
            <a:r>
              <a:rPr lang="ru-RU" sz="2000" b="1" dirty="0" smtClean="0">
                <a:solidFill>
                  <a:srgbClr val="9933FF"/>
                </a:solidFill>
              </a:rPr>
              <a:t>«Об </a:t>
            </a:r>
            <a:r>
              <a:rPr lang="ru-RU" sz="2000" b="1" dirty="0">
                <a:solidFill>
                  <a:srgbClr val="9933FF"/>
                </a:solidFill>
              </a:rPr>
              <a:t>образовании в Российской </a:t>
            </a:r>
            <a:r>
              <a:rPr lang="ru-RU" sz="2000" b="1" dirty="0" smtClean="0">
                <a:solidFill>
                  <a:srgbClr val="9933FF"/>
                </a:solidFill>
              </a:rPr>
              <a:t>Федерации» </a:t>
            </a:r>
            <a:r>
              <a:rPr lang="ru-RU" sz="2000" b="1" dirty="0">
                <a:solidFill>
                  <a:srgbClr val="9933FF"/>
                </a:solidFill>
              </a:rPr>
              <a:t>N 273-ФЗ от 29 декабря 2012 года </a:t>
            </a:r>
            <a:endParaRPr lang="ru-RU" sz="2000" b="1" dirty="0" smtClean="0">
              <a:solidFill>
                <a:srgbClr val="9933FF"/>
              </a:solidFill>
            </a:endParaRPr>
          </a:p>
          <a:p>
            <a:r>
              <a:rPr lang="ru-RU" sz="1600" b="1" dirty="0" smtClean="0">
                <a:solidFill>
                  <a:srgbClr val="9933FF"/>
                </a:solidFill>
              </a:rPr>
              <a:t>(с </a:t>
            </a:r>
            <a:r>
              <a:rPr lang="ru-RU" sz="1600" b="1" dirty="0">
                <a:solidFill>
                  <a:srgbClr val="9933FF"/>
                </a:solidFill>
              </a:rPr>
              <a:t>изменениями на 7 октября 2022 </a:t>
            </a:r>
            <a:r>
              <a:rPr lang="ru-RU" sz="1600" b="1" dirty="0" smtClean="0">
                <a:solidFill>
                  <a:srgbClr val="9933FF"/>
                </a:solidFill>
              </a:rPr>
              <a:t>года; редакция</a:t>
            </a:r>
            <a:r>
              <a:rPr lang="ru-RU" sz="1600" b="1" dirty="0">
                <a:solidFill>
                  <a:srgbClr val="9933FF"/>
                </a:solidFill>
              </a:rPr>
              <a:t>, действующая с 13 октября 2022 </a:t>
            </a:r>
            <a:r>
              <a:rPr lang="ru-RU" sz="1600" b="1" dirty="0" smtClean="0">
                <a:solidFill>
                  <a:srgbClr val="9933FF"/>
                </a:solidFill>
              </a:rPr>
              <a:t>года)</a:t>
            </a:r>
            <a:endParaRPr lang="ru-RU" sz="2000" b="1" dirty="0">
              <a:solidFill>
                <a:srgbClr val="9933FF"/>
              </a:solidFill>
            </a:endParaRPr>
          </a:p>
          <a:p>
            <a:r>
              <a:rPr lang="ru-RU" sz="2000" b="1" dirty="0" smtClean="0">
                <a:solidFill>
                  <a:srgbClr val="9933FF"/>
                </a:solidFill>
              </a:rPr>
              <a:t>ст.2, пункт 9:</a:t>
            </a:r>
          </a:p>
          <a:p>
            <a:endParaRPr lang="ru-RU" sz="1000" b="1" dirty="0" smtClean="0">
              <a:solidFill>
                <a:srgbClr val="9933FF"/>
              </a:solidFill>
            </a:endParaRPr>
          </a:p>
          <a:p>
            <a:r>
              <a:rPr lang="ru-RU" sz="1400" b="1" dirty="0" smtClean="0">
                <a:solidFill>
                  <a:srgbClr val="C00000"/>
                </a:solidFill>
              </a:rPr>
              <a:t>Изменен с 1 сентября 2020 г. - Федеральный закон от 31 июля 2020 г. N 304-ФЗ</a:t>
            </a:r>
            <a:endParaRPr lang="ru-RU" sz="1400" b="1" dirty="0">
              <a:solidFill>
                <a:srgbClr val="C00000"/>
              </a:solidFill>
            </a:endParaRPr>
          </a:p>
          <a:p>
            <a:pPr algn="just"/>
            <a:r>
              <a:rPr lang="ru-RU" sz="1600" b="1" dirty="0" smtClean="0">
                <a:solidFill>
                  <a:srgbClr val="FF0066"/>
                </a:solidFill>
              </a:rPr>
              <a:t>9) Образовательная программа </a:t>
            </a:r>
            <a:r>
              <a:rPr lang="ru-RU" sz="1600" b="1" dirty="0" smtClean="0">
                <a:solidFill>
                  <a:srgbClr val="0070C0"/>
                </a:solidFill>
              </a:rPr>
              <a:t>- комплекс основных характеристик образования (объем, содержание, планируемые результаты) </a:t>
            </a:r>
            <a:r>
              <a:rPr lang="ru-RU" sz="1600" b="1" dirty="0" smtClean="0">
                <a:solidFill>
                  <a:srgbClr val="FF0000"/>
                </a:solidFill>
              </a:rPr>
              <a:t>и</a:t>
            </a:r>
            <a:r>
              <a:rPr lang="ru-RU" sz="1600" b="1" dirty="0" smtClean="0">
                <a:solidFill>
                  <a:srgbClr val="0070C0"/>
                </a:solidFill>
              </a:rPr>
              <a:t> организационно-педагогических условий,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оценочных и методических материалов, а также в предусмотренных настоящим Федеральным законом случаях в виде </a:t>
            </a:r>
            <a:r>
              <a:rPr lang="ru-RU" sz="1600" b="1" u="sng" dirty="0" smtClean="0">
                <a:solidFill>
                  <a:srgbClr val="FF0000"/>
                </a:solidFill>
              </a:rPr>
              <a:t>рабочей программы воспитания, календарного плана воспитательной работы</a:t>
            </a:r>
            <a:r>
              <a:rPr lang="ru-RU" sz="1600" b="1" u="sng" dirty="0" smtClean="0">
                <a:solidFill>
                  <a:srgbClr val="0070C0"/>
                </a:solidFill>
              </a:rPr>
              <a:t>,</a:t>
            </a:r>
            <a:r>
              <a:rPr lang="ru-RU" sz="1600" b="1" dirty="0" smtClean="0">
                <a:solidFill>
                  <a:srgbClr val="0070C0"/>
                </a:solidFill>
              </a:rPr>
              <a:t> форм аттестации;</a:t>
            </a:r>
          </a:p>
          <a:p>
            <a:pPr algn="just"/>
            <a:endParaRPr lang="ru-RU" sz="1600" b="1" dirty="0" smtClean="0">
              <a:solidFill>
                <a:srgbClr val="0070C0"/>
              </a:solidFill>
            </a:endParaRPr>
          </a:p>
          <a:p>
            <a:pPr algn="just"/>
            <a:r>
              <a:rPr lang="ru-RU" sz="1400" b="1" dirty="0" smtClean="0">
                <a:solidFill>
                  <a:srgbClr val="C00000"/>
                </a:solidFill>
              </a:rPr>
              <a:t>Устаревшая </a:t>
            </a:r>
            <a:r>
              <a:rPr lang="ru-RU" sz="1400" b="1" dirty="0">
                <a:solidFill>
                  <a:srgbClr val="C00000"/>
                </a:solidFill>
              </a:rPr>
              <a:t>ред. от 1 июля 2020 г. - Федеральный закон от 2 декабря 2019 г. N </a:t>
            </a:r>
            <a:r>
              <a:rPr lang="ru-RU" sz="1400" b="1" dirty="0" smtClean="0">
                <a:solidFill>
                  <a:srgbClr val="C00000"/>
                </a:solidFill>
              </a:rPr>
              <a:t>403-ФЗ:</a:t>
            </a:r>
            <a:endParaRPr lang="ru-RU" sz="1400" b="1" dirty="0">
              <a:solidFill>
                <a:srgbClr val="C00000"/>
              </a:solidFill>
            </a:endParaRPr>
          </a:p>
          <a:p>
            <a:pPr algn="just"/>
            <a:r>
              <a:rPr lang="ru-RU" sz="1600" b="1" dirty="0" smtClean="0">
                <a:solidFill>
                  <a:srgbClr val="FF0066"/>
                </a:solidFill>
              </a:rPr>
              <a:t>9) </a:t>
            </a:r>
            <a:r>
              <a:rPr lang="ru-RU" sz="1600" b="1" dirty="0">
                <a:solidFill>
                  <a:srgbClr val="FF0066"/>
                </a:solidFill>
              </a:rPr>
              <a:t>образовательная программа </a:t>
            </a:r>
            <a:r>
              <a:rPr lang="ru-RU" sz="1600" b="1" dirty="0">
                <a:solidFill>
                  <a:srgbClr val="A50021"/>
                </a:solidFill>
              </a:rPr>
              <a:t>- </a:t>
            </a:r>
            <a:r>
              <a:rPr lang="ru-RU" sz="1600" b="1" dirty="0">
                <a:solidFill>
                  <a:srgbClr val="0070C0"/>
                </a:solidFill>
              </a:rPr>
              <a:t>комплекс основных характеристик образования (объем, содержание, планируемые результаты)</a:t>
            </a:r>
            <a:r>
              <a:rPr lang="ru-RU" sz="1600" b="1" dirty="0">
                <a:solidFill>
                  <a:srgbClr val="FF0000"/>
                </a:solidFill>
              </a:rPr>
              <a:t>,</a:t>
            </a:r>
            <a:r>
              <a:rPr lang="ru-RU" sz="1600" b="1" dirty="0">
                <a:solidFill>
                  <a:srgbClr val="0070C0"/>
                </a:solidFill>
              </a:rPr>
              <a:t> организационно-педагогических условий </a:t>
            </a:r>
            <a:r>
              <a:rPr lang="ru-RU" sz="1600" b="1" dirty="0">
                <a:solidFill>
                  <a:srgbClr val="FF0000"/>
                </a:solidFill>
              </a:rPr>
              <a:t>и в случаях, предусмотренных настоящим Федеральным законом, форм аттестации</a:t>
            </a:r>
            <a:r>
              <a:rPr lang="ru-RU" sz="1600" b="1" dirty="0">
                <a:solidFill>
                  <a:srgbClr val="0070C0"/>
                </a:solidFill>
              </a:rPr>
              <a:t>, который представлен в виде учебного плана, календарного учебного графика, рабочих программ учебных предметов, курсов, дисциплин (модулей), </a:t>
            </a:r>
            <a:r>
              <a:rPr lang="ru-RU" sz="1600" b="1" u="sng" dirty="0">
                <a:solidFill>
                  <a:srgbClr val="FF0000"/>
                </a:solidFill>
              </a:rPr>
              <a:t>практики,</a:t>
            </a:r>
            <a:r>
              <a:rPr lang="ru-RU" sz="1600" b="1" dirty="0">
                <a:solidFill>
                  <a:srgbClr val="0070C0"/>
                </a:solidFill>
              </a:rPr>
              <a:t> иных компонентов, </a:t>
            </a:r>
            <a:r>
              <a:rPr lang="ru-RU" sz="1600" b="1" dirty="0">
                <a:solidFill>
                  <a:srgbClr val="FF0000"/>
                </a:solidFill>
              </a:rPr>
              <a:t>а также </a:t>
            </a:r>
            <a:r>
              <a:rPr lang="ru-RU" sz="1600" b="1" dirty="0">
                <a:solidFill>
                  <a:srgbClr val="0070C0"/>
                </a:solidFill>
              </a:rPr>
              <a:t>оценочных и методических материалов</a:t>
            </a:r>
            <a:r>
              <a:rPr lang="ru-RU" sz="1600" b="1" dirty="0" smtClean="0">
                <a:solidFill>
                  <a:srgbClr val="0070C0"/>
                </a:solidFill>
              </a:rPr>
              <a:t>;</a:t>
            </a:r>
          </a:p>
        </p:txBody>
      </p:sp>
    </p:spTree>
    <p:extLst>
      <p:ext uri="{BB962C8B-B14F-4D97-AF65-F5344CB8AC3E}">
        <p14:creationId xmlns:p14="http://schemas.microsoft.com/office/powerpoint/2010/main" val="2813910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424936" cy="5847755"/>
          </a:xfrm>
          <a:prstGeom prst="rect">
            <a:avLst/>
          </a:prstGeom>
        </p:spPr>
        <p:txBody>
          <a:bodyPr wrap="square">
            <a:spAutoFit/>
          </a:bodyPr>
          <a:lstStyle/>
          <a:p>
            <a:pPr algn="just" fontAlgn="base"/>
            <a:r>
              <a:rPr lang="ru-RU" sz="2400" b="1" dirty="0" smtClean="0">
                <a:solidFill>
                  <a:srgbClr val="7030A0"/>
                </a:solidFill>
              </a:rPr>
              <a:t>1.Комплекс </a:t>
            </a:r>
            <a:r>
              <a:rPr lang="ru-RU" sz="2400" b="1" dirty="0">
                <a:solidFill>
                  <a:srgbClr val="7030A0"/>
                </a:solidFill>
              </a:rPr>
              <a:t>основных характеристик </a:t>
            </a:r>
            <a:r>
              <a:rPr lang="ru-RU" sz="2400" b="1" dirty="0" smtClean="0">
                <a:solidFill>
                  <a:srgbClr val="7030A0"/>
                </a:solidFill>
              </a:rPr>
              <a:t>программы</a:t>
            </a:r>
          </a:p>
          <a:p>
            <a:pPr algn="just" fontAlgn="base"/>
            <a:endParaRPr lang="ru-RU" sz="1000" b="1" dirty="0">
              <a:solidFill>
                <a:srgbClr val="7030A0"/>
              </a:solidFill>
            </a:endParaRPr>
          </a:p>
          <a:p>
            <a:pPr algn="just" fontAlgn="base"/>
            <a:r>
              <a:rPr lang="ru-RU" b="1" dirty="0">
                <a:solidFill>
                  <a:srgbClr val="FF0000"/>
                </a:solidFill>
              </a:rPr>
              <a:t>1.1. Пояснительная </a:t>
            </a:r>
            <a:r>
              <a:rPr lang="ru-RU" b="1" dirty="0" smtClean="0">
                <a:solidFill>
                  <a:srgbClr val="FF0000"/>
                </a:solidFill>
              </a:rPr>
              <a:t>записка:</a:t>
            </a:r>
          </a:p>
          <a:p>
            <a:pPr algn="just" fontAlgn="base"/>
            <a:endParaRPr lang="ru-RU" sz="800" i="1" dirty="0">
              <a:latin typeface="Times New Roman" panose="02020603050405020304" pitchFamily="18" charset="0"/>
              <a:cs typeface="Times New Roman" panose="02020603050405020304" pitchFamily="18" charset="0"/>
            </a:endParaRPr>
          </a:p>
          <a:p>
            <a:pPr marL="193040" indent="-171450">
              <a:buFontTx/>
              <a:buChar char="-"/>
              <a:defRPr/>
            </a:pPr>
            <a:r>
              <a:rPr lang="ru-RU" dirty="0" smtClean="0">
                <a:solidFill>
                  <a:srgbClr val="0000FF"/>
                </a:solidFill>
                <a:latin typeface="Times New Roman"/>
                <a:cs typeface="Times New Roman"/>
              </a:rPr>
              <a:t>Абзац </a:t>
            </a:r>
            <a:r>
              <a:rPr lang="ru-RU" dirty="0">
                <a:solidFill>
                  <a:srgbClr val="0000FF"/>
                </a:solidFill>
                <a:latin typeface="Times New Roman"/>
                <a:cs typeface="Times New Roman"/>
              </a:rPr>
              <a:t>6.</a:t>
            </a:r>
            <a:r>
              <a:rPr lang="ru-RU" dirty="0">
                <a:solidFill>
                  <a:srgbClr val="0070C0"/>
                </a:solidFill>
                <a:latin typeface="Times New Roman"/>
                <a:cs typeface="Times New Roman"/>
              </a:rPr>
              <a:t>   </a:t>
            </a:r>
            <a:r>
              <a:rPr lang="ru-RU" dirty="0">
                <a:solidFill>
                  <a:srgbClr val="FF0000"/>
                </a:solidFill>
                <a:latin typeface="Times New Roman"/>
                <a:cs typeface="Times New Roman"/>
              </a:rPr>
              <a:t>Новизна программы </a:t>
            </a:r>
            <a:r>
              <a:rPr lang="ru-RU" sz="1400" dirty="0" smtClean="0">
                <a:latin typeface="Times New Roman"/>
                <a:cs typeface="Times New Roman"/>
              </a:rPr>
              <a:t>предпола­гает</a:t>
            </a:r>
            <a:r>
              <a:rPr lang="ru-RU" sz="1400" dirty="0">
                <a:latin typeface="Times New Roman"/>
                <a:cs typeface="Times New Roman"/>
              </a:rPr>
              <a:t>:</a:t>
            </a:r>
          </a:p>
          <a:p>
            <a:pPr marL="193040" indent="-171450">
              <a:buFontTx/>
              <a:buChar char="-"/>
              <a:defRPr/>
            </a:pPr>
            <a:r>
              <a:rPr lang="ru-RU" sz="1400" dirty="0" smtClean="0">
                <a:latin typeface="Times New Roman"/>
                <a:cs typeface="Times New Roman"/>
              </a:rPr>
              <a:t>новое </a:t>
            </a:r>
            <a:r>
              <a:rPr lang="ru-RU" sz="1400" dirty="0">
                <a:latin typeface="Times New Roman"/>
                <a:cs typeface="Times New Roman"/>
              </a:rPr>
              <a:t>решение проблем дополнительного образования;</a:t>
            </a:r>
          </a:p>
          <a:p>
            <a:pPr marL="193040" indent="-171450">
              <a:buFontTx/>
              <a:buChar char="-"/>
              <a:defRPr/>
            </a:pPr>
            <a:r>
              <a:rPr lang="ru-RU" sz="1400" dirty="0" smtClean="0">
                <a:latin typeface="Times New Roman"/>
                <a:cs typeface="Times New Roman"/>
              </a:rPr>
              <a:t>новые </a:t>
            </a:r>
            <a:r>
              <a:rPr lang="ru-RU" sz="1400" dirty="0">
                <a:latin typeface="Times New Roman"/>
                <a:cs typeface="Times New Roman"/>
              </a:rPr>
              <a:t>методики преподавания;</a:t>
            </a:r>
          </a:p>
          <a:p>
            <a:pPr marL="193040" indent="-171450">
              <a:buFontTx/>
              <a:buChar char="-"/>
              <a:defRPr/>
            </a:pPr>
            <a:r>
              <a:rPr lang="ru-RU" sz="1400" dirty="0" smtClean="0">
                <a:latin typeface="Times New Roman"/>
                <a:cs typeface="Times New Roman"/>
              </a:rPr>
              <a:t>новые </a:t>
            </a:r>
            <a:r>
              <a:rPr lang="ru-RU" sz="1400" dirty="0">
                <a:latin typeface="Times New Roman"/>
                <a:cs typeface="Times New Roman"/>
              </a:rPr>
              <a:t>педагогические технологии в проведении занятий;</a:t>
            </a:r>
          </a:p>
          <a:p>
            <a:pPr marL="193040" indent="-171450">
              <a:buFontTx/>
              <a:buChar char="-"/>
              <a:defRPr/>
            </a:pPr>
            <a:r>
              <a:rPr lang="ru-RU" sz="1400" dirty="0" smtClean="0">
                <a:latin typeface="Times New Roman"/>
                <a:cs typeface="Times New Roman"/>
              </a:rPr>
              <a:t>нововведения </a:t>
            </a:r>
            <a:r>
              <a:rPr lang="ru-RU" sz="1400" dirty="0">
                <a:latin typeface="Times New Roman"/>
                <a:cs typeface="Times New Roman"/>
              </a:rPr>
              <a:t>в формах диагностики и подведения итогов реа­лизации программы и т.д</a:t>
            </a:r>
            <a:r>
              <a:rPr lang="ru-RU" sz="1400" dirty="0" smtClean="0">
                <a:latin typeface="Times New Roman"/>
                <a:cs typeface="Times New Roman"/>
              </a:rPr>
              <a:t>.</a:t>
            </a:r>
          </a:p>
          <a:p>
            <a:pPr marL="193040" indent="-171450">
              <a:buFontTx/>
              <a:buChar char="-"/>
              <a:defRPr/>
            </a:pPr>
            <a:endParaRPr lang="ru-RU" sz="800" dirty="0">
              <a:latin typeface="Times New Roman"/>
              <a:cs typeface="Times New Roman"/>
            </a:endParaRPr>
          </a:p>
          <a:p>
            <a:pPr marL="193040" indent="-171450">
              <a:buFontTx/>
              <a:buChar char="-"/>
              <a:defRPr/>
            </a:pPr>
            <a:r>
              <a:rPr lang="ru-RU" dirty="0">
                <a:solidFill>
                  <a:srgbClr val="0000FF"/>
                </a:solidFill>
                <a:latin typeface="Times New Roman"/>
                <a:cs typeface="Times New Roman"/>
              </a:rPr>
              <a:t>Абзац 7.</a:t>
            </a:r>
            <a:r>
              <a:rPr lang="ru-RU" dirty="0">
                <a:solidFill>
                  <a:srgbClr val="0070C0"/>
                </a:solidFill>
                <a:latin typeface="Times New Roman"/>
                <a:cs typeface="Times New Roman"/>
              </a:rPr>
              <a:t>   </a:t>
            </a:r>
            <a:r>
              <a:rPr lang="ru-RU" dirty="0">
                <a:solidFill>
                  <a:srgbClr val="FF0000"/>
                </a:solidFill>
                <a:latin typeface="Times New Roman"/>
                <a:cs typeface="Times New Roman"/>
              </a:rPr>
              <a:t>Актуальность программы </a:t>
            </a:r>
            <a:r>
              <a:rPr lang="ru-RU" dirty="0" smtClean="0">
                <a:solidFill>
                  <a:srgbClr val="FF0000"/>
                </a:solidFill>
                <a:latin typeface="Times New Roman"/>
                <a:cs typeface="Times New Roman"/>
              </a:rPr>
              <a:t>- </a:t>
            </a:r>
            <a:r>
              <a:rPr lang="ru-RU" sz="1400" dirty="0" smtClean="0">
                <a:latin typeface="Times New Roman"/>
                <a:cs typeface="Times New Roman"/>
              </a:rPr>
              <a:t>это </a:t>
            </a:r>
            <a:r>
              <a:rPr lang="ru-RU" sz="1400" dirty="0">
                <a:latin typeface="Times New Roman"/>
                <a:cs typeface="Times New Roman"/>
              </a:rPr>
              <a:t>ответ на вопрос, зачем современ­ным детям в современных условиях нужна конкретная </a:t>
            </a:r>
            <a:r>
              <a:rPr lang="ru-RU" sz="1400" dirty="0" smtClean="0">
                <a:latin typeface="Times New Roman"/>
                <a:cs typeface="Times New Roman"/>
              </a:rPr>
              <a:t>программа.</a:t>
            </a:r>
          </a:p>
          <a:p>
            <a:pPr marL="193040" indent="-171450">
              <a:buFontTx/>
              <a:buChar char="-"/>
              <a:defRPr/>
            </a:pPr>
            <a:endParaRPr lang="ru-RU" sz="800" dirty="0">
              <a:latin typeface="Times New Roman"/>
              <a:cs typeface="Times New Roman"/>
            </a:endParaRPr>
          </a:p>
          <a:p>
            <a:pPr marL="193040" indent="-171450">
              <a:buFontTx/>
              <a:buChar char="-"/>
              <a:defRPr/>
            </a:pPr>
            <a:r>
              <a:rPr lang="ru-RU" dirty="0">
                <a:solidFill>
                  <a:srgbClr val="0000FF"/>
                </a:solidFill>
                <a:latin typeface="Times New Roman"/>
                <a:cs typeface="Times New Roman"/>
              </a:rPr>
              <a:t>Абзац 8. </a:t>
            </a:r>
            <a:r>
              <a:rPr lang="ru-RU" dirty="0">
                <a:solidFill>
                  <a:srgbClr val="0070C0"/>
                </a:solidFill>
                <a:latin typeface="Times New Roman"/>
                <a:cs typeface="Times New Roman"/>
              </a:rPr>
              <a:t>  </a:t>
            </a:r>
            <a:r>
              <a:rPr lang="ru-RU" dirty="0">
                <a:solidFill>
                  <a:srgbClr val="FF0000"/>
                </a:solidFill>
                <a:latin typeface="Times New Roman"/>
                <a:cs typeface="Times New Roman"/>
              </a:rPr>
              <a:t>Отличительные особенности </a:t>
            </a:r>
            <a:r>
              <a:rPr lang="ru-RU" dirty="0" smtClean="0">
                <a:solidFill>
                  <a:srgbClr val="FF0000"/>
                </a:solidFill>
                <a:latin typeface="Times New Roman"/>
                <a:cs typeface="Times New Roman"/>
              </a:rPr>
              <a:t>программы</a:t>
            </a:r>
            <a:r>
              <a:rPr lang="ru-RU" dirty="0">
                <a:solidFill>
                  <a:srgbClr val="FF0000"/>
                </a:solidFill>
                <a:latin typeface="Times New Roman"/>
                <a:cs typeface="Times New Roman"/>
              </a:rPr>
              <a:t> </a:t>
            </a:r>
            <a:r>
              <a:rPr lang="ru-RU" sz="1400" dirty="0">
                <a:latin typeface="Times New Roman"/>
                <a:cs typeface="Times New Roman"/>
              </a:rPr>
              <a:t>- характерные свойства, отличающие программу от других, </a:t>
            </a:r>
            <a:r>
              <a:rPr lang="ru-RU" sz="1400" dirty="0" smtClean="0">
                <a:latin typeface="Times New Roman"/>
                <a:cs typeface="Times New Roman"/>
              </a:rPr>
              <a:t>остальных, </a:t>
            </a:r>
            <a:r>
              <a:rPr lang="ru-RU" sz="1400" dirty="0">
                <a:latin typeface="Times New Roman"/>
                <a:cs typeface="Times New Roman"/>
              </a:rPr>
              <a:t>отличительные черты, основные идеи, которые придают программе своеобразие; </a:t>
            </a:r>
            <a:endParaRPr lang="ru-RU" sz="1400" dirty="0" smtClean="0">
              <a:latin typeface="Times New Roman"/>
              <a:cs typeface="Times New Roman"/>
            </a:endParaRPr>
          </a:p>
          <a:p>
            <a:pPr marL="193040" indent="-171450">
              <a:buFontTx/>
              <a:buChar char="-"/>
              <a:defRPr/>
            </a:pPr>
            <a:endParaRPr lang="ru-RU" sz="800" dirty="0">
              <a:latin typeface="Times New Roman"/>
              <a:cs typeface="Times New Roman"/>
            </a:endParaRPr>
          </a:p>
          <a:p>
            <a:pPr marL="193040" indent="-171450">
              <a:buFontTx/>
              <a:buChar char="-"/>
              <a:defRPr/>
            </a:pPr>
            <a:r>
              <a:rPr lang="ru-RU" dirty="0">
                <a:solidFill>
                  <a:srgbClr val="0000FF"/>
                </a:solidFill>
                <a:latin typeface="Times New Roman"/>
                <a:cs typeface="Times New Roman"/>
              </a:rPr>
              <a:t>Абзац 9. </a:t>
            </a:r>
            <a:r>
              <a:rPr lang="ru-RU" dirty="0">
                <a:solidFill>
                  <a:srgbClr val="0070C0"/>
                </a:solidFill>
                <a:latin typeface="Times New Roman"/>
                <a:cs typeface="Times New Roman"/>
              </a:rPr>
              <a:t>  </a:t>
            </a:r>
            <a:r>
              <a:rPr lang="ru-RU" dirty="0">
                <a:solidFill>
                  <a:srgbClr val="FF0000"/>
                </a:solidFill>
                <a:latin typeface="Times New Roman"/>
                <a:cs typeface="Times New Roman"/>
              </a:rPr>
              <a:t>Педагогическая целесообразность и практическая значимость </a:t>
            </a:r>
            <a:r>
              <a:rPr lang="ru-RU" dirty="0" smtClean="0">
                <a:solidFill>
                  <a:srgbClr val="FF0000"/>
                </a:solidFill>
                <a:latin typeface="Times New Roman"/>
                <a:cs typeface="Times New Roman"/>
              </a:rPr>
              <a:t>программы</a:t>
            </a:r>
            <a:r>
              <a:rPr lang="ru-RU" dirty="0">
                <a:solidFill>
                  <a:srgbClr val="FF0000"/>
                </a:solidFill>
                <a:latin typeface="Times New Roman"/>
                <a:cs typeface="Times New Roman"/>
              </a:rPr>
              <a:t> </a:t>
            </a:r>
            <a:r>
              <a:rPr lang="ru-RU" dirty="0" smtClean="0">
                <a:solidFill>
                  <a:srgbClr val="FF0000"/>
                </a:solidFill>
                <a:latin typeface="Times New Roman"/>
                <a:cs typeface="Times New Roman"/>
              </a:rPr>
              <a:t>- </a:t>
            </a:r>
            <a:r>
              <a:rPr lang="ru-RU" sz="1400" dirty="0" smtClean="0">
                <a:latin typeface="Times New Roman"/>
                <a:cs typeface="Times New Roman"/>
              </a:rPr>
              <a:t>аргументиро­ванное </a:t>
            </a:r>
            <a:r>
              <a:rPr lang="ru-RU" sz="1400" dirty="0">
                <a:latin typeface="Times New Roman"/>
                <a:cs typeface="Times New Roman"/>
              </a:rPr>
              <a:t>обоснование педагогических действий </a:t>
            </a:r>
            <a:r>
              <a:rPr lang="ru-RU" sz="1400" dirty="0" smtClean="0">
                <a:latin typeface="Times New Roman"/>
                <a:cs typeface="Times New Roman"/>
              </a:rPr>
              <a:t>в </a:t>
            </a:r>
            <a:r>
              <a:rPr lang="ru-RU" sz="1400" dirty="0">
                <a:latin typeface="Times New Roman"/>
                <a:cs typeface="Times New Roman"/>
              </a:rPr>
              <a:t>соответствии с целями и задачами, выбранных форм, методов и средств образова­тельной деятельности и организации образовательного процесса.</a:t>
            </a:r>
            <a:endParaRPr lang="ru-RU" sz="1400" dirty="0" smtClean="0">
              <a:latin typeface="Times New Roman"/>
              <a:cs typeface="Times New Roman"/>
            </a:endParaRPr>
          </a:p>
          <a:p>
            <a:pPr marL="193040" indent="-171450">
              <a:buFontTx/>
              <a:buChar char="-"/>
              <a:defRPr/>
            </a:pPr>
            <a:endParaRPr lang="ru-RU" sz="800" dirty="0">
              <a:latin typeface="Times New Roman"/>
              <a:cs typeface="Times New Roman"/>
            </a:endParaRPr>
          </a:p>
          <a:p>
            <a:pPr marL="193040" indent="-171450">
              <a:buFontTx/>
              <a:buChar char="-"/>
              <a:defRPr/>
            </a:pPr>
            <a:r>
              <a:rPr lang="ru-RU" dirty="0">
                <a:solidFill>
                  <a:srgbClr val="0000FF"/>
                </a:solidFill>
                <a:latin typeface="Times New Roman"/>
                <a:cs typeface="Times New Roman"/>
              </a:rPr>
              <a:t>Абзац 10.</a:t>
            </a:r>
            <a:r>
              <a:rPr lang="ru-RU" dirty="0">
                <a:solidFill>
                  <a:srgbClr val="0070C0"/>
                </a:solidFill>
                <a:latin typeface="Times New Roman"/>
                <a:cs typeface="Times New Roman"/>
              </a:rPr>
              <a:t> </a:t>
            </a:r>
            <a:r>
              <a:rPr lang="ru-RU" dirty="0">
                <a:solidFill>
                  <a:srgbClr val="FF0000"/>
                </a:solidFill>
                <a:latin typeface="Times New Roman"/>
                <a:cs typeface="Times New Roman"/>
              </a:rPr>
              <a:t>Адресат программы </a:t>
            </a:r>
            <a:r>
              <a:rPr lang="ru-RU" sz="1400" dirty="0" smtClean="0">
                <a:latin typeface="Times New Roman"/>
                <a:cs typeface="Times New Roman"/>
              </a:rPr>
              <a:t>- краткая </a:t>
            </a:r>
            <a:r>
              <a:rPr lang="ru-RU" sz="1400" dirty="0">
                <a:latin typeface="Times New Roman"/>
                <a:cs typeface="Times New Roman"/>
              </a:rPr>
              <a:t>психологическая характеристика возрастных периодов </a:t>
            </a:r>
            <a:r>
              <a:rPr lang="ru-RU" sz="1400" dirty="0" smtClean="0">
                <a:latin typeface="Times New Roman"/>
                <a:cs typeface="Times New Roman"/>
              </a:rPr>
              <a:t>обучающихся (по Эльконину, Выготскому, Эриксону)</a:t>
            </a:r>
            <a:endParaRPr lang="ru-RU" sz="1400" dirty="0">
              <a:latin typeface="Times New Roman"/>
              <a:cs typeface="Times New Roman"/>
            </a:endParaRPr>
          </a:p>
          <a:p>
            <a:pPr algn="just" fontAlgn="base"/>
            <a:endParaRPr lang="ru-RU" sz="800" dirty="0" smtClean="0"/>
          </a:p>
          <a:p>
            <a:pPr algn="just" fontAlgn="base"/>
            <a:endParaRPr lang="ru-RU" dirty="0"/>
          </a:p>
        </p:txBody>
      </p:sp>
    </p:spTree>
    <p:extLst>
      <p:ext uri="{BB962C8B-B14F-4D97-AF65-F5344CB8AC3E}">
        <p14:creationId xmlns:p14="http://schemas.microsoft.com/office/powerpoint/2010/main" val="463354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29503"/>
            <a:ext cx="8136904" cy="5355312"/>
          </a:xfrm>
          <a:prstGeom prst="rect">
            <a:avLst/>
          </a:prstGeom>
        </p:spPr>
        <p:txBody>
          <a:bodyPr wrap="square">
            <a:spAutoFit/>
          </a:bodyPr>
          <a:lstStyle/>
          <a:p>
            <a:pPr algn="just" fontAlgn="base"/>
            <a:r>
              <a:rPr lang="ru-RU" sz="2800" b="1" dirty="0" smtClean="0">
                <a:solidFill>
                  <a:srgbClr val="7030A0"/>
                </a:solidFill>
              </a:rPr>
              <a:t>1.Комплекс </a:t>
            </a:r>
            <a:r>
              <a:rPr lang="ru-RU" sz="2800" b="1" dirty="0">
                <a:solidFill>
                  <a:srgbClr val="7030A0"/>
                </a:solidFill>
              </a:rPr>
              <a:t>основных характеристик </a:t>
            </a:r>
            <a:r>
              <a:rPr lang="ru-RU" sz="2800" b="1" dirty="0" smtClean="0">
                <a:solidFill>
                  <a:srgbClr val="7030A0"/>
                </a:solidFill>
              </a:rPr>
              <a:t>программы</a:t>
            </a:r>
          </a:p>
          <a:p>
            <a:pPr algn="just" fontAlgn="base"/>
            <a:endParaRPr lang="ru-RU" sz="800" b="1" dirty="0">
              <a:solidFill>
                <a:srgbClr val="7030A0"/>
              </a:solidFill>
            </a:endParaRPr>
          </a:p>
          <a:p>
            <a:pPr algn="just" fontAlgn="base"/>
            <a:r>
              <a:rPr lang="ru-RU" b="1" dirty="0">
                <a:solidFill>
                  <a:srgbClr val="FF0000"/>
                </a:solidFill>
              </a:rPr>
              <a:t>1.2. Цели и задачи </a:t>
            </a:r>
            <a:r>
              <a:rPr lang="ru-RU" b="1" dirty="0" smtClean="0">
                <a:solidFill>
                  <a:srgbClr val="FF0000"/>
                </a:solidFill>
              </a:rPr>
              <a:t>программы</a:t>
            </a:r>
          </a:p>
          <a:p>
            <a:pPr algn="just" fontAlgn="base"/>
            <a:endParaRPr lang="ru-RU" b="1" dirty="0">
              <a:solidFill>
                <a:srgbClr val="FF0000"/>
              </a:solidFill>
            </a:endParaRPr>
          </a:p>
          <a:p>
            <a:pPr algn="just" fontAlgn="base"/>
            <a:r>
              <a:rPr lang="ru-RU" b="1" dirty="0" smtClean="0">
                <a:solidFill>
                  <a:srgbClr val="7030A0"/>
                </a:solidFill>
              </a:rPr>
              <a:t>Цель </a:t>
            </a:r>
            <a:r>
              <a:rPr lang="ru-RU" b="1" dirty="0">
                <a:solidFill>
                  <a:srgbClr val="7030A0"/>
                </a:solidFill>
              </a:rPr>
              <a:t>-  </a:t>
            </a:r>
            <a:r>
              <a:rPr lang="ru-RU" dirty="0">
                <a:solidFill>
                  <a:srgbClr val="7030A0"/>
                </a:solidFill>
              </a:rPr>
              <a:t>это конкретный, охарактеризованный качественно, а где можно, то и количественно, образ желаемого (ожидаемого) результата, которого реально можно достичь к определенному моменту времени</a:t>
            </a:r>
            <a:r>
              <a:rPr lang="ru-RU" dirty="0" smtClean="0">
                <a:solidFill>
                  <a:srgbClr val="7030A0"/>
                </a:solidFill>
              </a:rPr>
              <a:t>.</a:t>
            </a:r>
          </a:p>
          <a:p>
            <a:pPr algn="just" fontAlgn="base"/>
            <a:endParaRPr lang="ru-RU" dirty="0">
              <a:solidFill>
                <a:srgbClr val="7030A0"/>
              </a:solidFill>
            </a:endParaRPr>
          </a:p>
          <a:p>
            <a:pPr algn="just" fontAlgn="base"/>
            <a:r>
              <a:rPr lang="ru-RU" b="1" dirty="0">
                <a:solidFill>
                  <a:srgbClr val="7030A0"/>
                </a:solidFill>
              </a:rPr>
              <a:t>Задачи программы</a:t>
            </a:r>
            <a:r>
              <a:rPr lang="ru-RU" b="1" dirty="0" smtClean="0">
                <a:solidFill>
                  <a:srgbClr val="7030A0"/>
                </a:solidFill>
              </a:rPr>
              <a:t>: </a:t>
            </a:r>
            <a:r>
              <a:rPr lang="ru-RU" dirty="0">
                <a:solidFill>
                  <a:srgbClr val="7030A0"/>
                </a:solidFill>
              </a:rPr>
              <a:t>должны соответствовать цели и подразделяться на группы:</a:t>
            </a:r>
          </a:p>
          <a:p>
            <a:pPr algn="just" fontAlgn="base"/>
            <a:r>
              <a:rPr lang="ru-RU" b="1" i="1" dirty="0">
                <a:solidFill>
                  <a:srgbClr val="7030A0"/>
                </a:solidFill>
              </a:rPr>
              <a:t>- </a:t>
            </a:r>
            <a:r>
              <a:rPr lang="ru-RU" b="1" i="1" dirty="0" smtClean="0">
                <a:solidFill>
                  <a:srgbClr val="7030A0"/>
                </a:solidFill>
              </a:rPr>
              <a:t>Предметные (обучающие), </a:t>
            </a:r>
            <a:r>
              <a:rPr lang="ru-RU" i="1" dirty="0">
                <a:solidFill>
                  <a:srgbClr val="7030A0"/>
                </a:solidFill>
              </a:rPr>
              <a:t>которые отвечают на вопрос, что узнает, в чем разберется, какие представления получит, чем овладеет, чему научится ребенок, освоив программу;</a:t>
            </a:r>
          </a:p>
          <a:p>
            <a:pPr algn="just" fontAlgn="base"/>
            <a:r>
              <a:rPr lang="ru-RU" b="1" i="1" dirty="0">
                <a:solidFill>
                  <a:srgbClr val="7030A0"/>
                </a:solidFill>
              </a:rPr>
              <a:t>- </a:t>
            </a:r>
            <a:r>
              <a:rPr lang="ru-RU" b="1" i="1" dirty="0" smtClean="0">
                <a:solidFill>
                  <a:srgbClr val="7030A0"/>
                </a:solidFill>
              </a:rPr>
              <a:t>Метапредметные (развивающие), </a:t>
            </a:r>
            <a:r>
              <a:rPr lang="ru-RU" i="1" dirty="0">
                <a:solidFill>
                  <a:srgbClr val="7030A0"/>
                </a:solidFill>
              </a:rPr>
              <a:t>связанные с развитием творческих способностей, возможностей, внимания, памяти, мышления, воображения, речи, волевых качеств и т.д. и указывать на развитие ключевых компетентностей, на которые будет делаться упор при обучении;</a:t>
            </a:r>
          </a:p>
          <a:p>
            <a:pPr algn="just" fontAlgn="base"/>
            <a:r>
              <a:rPr lang="ru-RU" b="1" i="1" dirty="0">
                <a:solidFill>
                  <a:srgbClr val="7030A0"/>
                </a:solidFill>
              </a:rPr>
              <a:t>- </a:t>
            </a:r>
            <a:r>
              <a:rPr lang="ru-RU" b="1" i="1" dirty="0" smtClean="0">
                <a:solidFill>
                  <a:srgbClr val="7030A0"/>
                </a:solidFill>
              </a:rPr>
              <a:t>Личностные (воспитательные), </a:t>
            </a:r>
            <a:r>
              <a:rPr lang="ru-RU" i="1" dirty="0">
                <a:solidFill>
                  <a:srgbClr val="7030A0"/>
                </a:solidFill>
              </a:rPr>
              <a:t>отвечающие на вопрос, какие ценностные ориентиры, отношения, личностные качества будут сформированы у обучающихся.</a:t>
            </a:r>
          </a:p>
        </p:txBody>
      </p:sp>
    </p:spTree>
    <p:extLst>
      <p:ext uri="{BB962C8B-B14F-4D97-AF65-F5344CB8AC3E}">
        <p14:creationId xmlns:p14="http://schemas.microsoft.com/office/powerpoint/2010/main" val="264374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136904" cy="1384995"/>
          </a:xfrm>
          <a:prstGeom prst="rect">
            <a:avLst/>
          </a:prstGeom>
        </p:spPr>
        <p:txBody>
          <a:bodyPr wrap="square">
            <a:spAutoFit/>
          </a:bodyPr>
          <a:lstStyle/>
          <a:p>
            <a:pPr algn="just" fontAlgn="base"/>
            <a:r>
              <a:rPr lang="ru-RU" sz="2400" b="1" dirty="0" smtClean="0">
                <a:solidFill>
                  <a:srgbClr val="7030A0"/>
                </a:solidFill>
              </a:rPr>
              <a:t>1.Комплекс </a:t>
            </a:r>
            <a:r>
              <a:rPr lang="ru-RU" sz="2400" b="1" dirty="0">
                <a:solidFill>
                  <a:srgbClr val="7030A0"/>
                </a:solidFill>
              </a:rPr>
              <a:t>основных характеристик </a:t>
            </a:r>
            <a:r>
              <a:rPr lang="ru-RU" sz="2400" b="1" dirty="0" smtClean="0">
                <a:solidFill>
                  <a:srgbClr val="7030A0"/>
                </a:solidFill>
              </a:rPr>
              <a:t>программы</a:t>
            </a:r>
            <a:endParaRPr lang="ru-RU" sz="2400" b="1" dirty="0">
              <a:solidFill>
                <a:srgbClr val="7030A0"/>
              </a:solidFill>
            </a:endParaRPr>
          </a:p>
          <a:p>
            <a:pPr algn="just" fontAlgn="base"/>
            <a:r>
              <a:rPr lang="ru-RU" sz="2000" b="1" dirty="0">
                <a:solidFill>
                  <a:srgbClr val="FF0000"/>
                </a:solidFill>
              </a:rPr>
              <a:t>1.3.Содержание </a:t>
            </a:r>
            <a:r>
              <a:rPr lang="ru-RU" sz="2000" b="1" dirty="0" smtClean="0">
                <a:solidFill>
                  <a:srgbClr val="FF0000"/>
                </a:solidFill>
              </a:rPr>
              <a:t>программы:</a:t>
            </a:r>
            <a:endParaRPr lang="ru-RU" sz="2000" b="1" dirty="0">
              <a:solidFill>
                <a:srgbClr val="FF0000"/>
              </a:solidFill>
            </a:endParaRPr>
          </a:p>
          <a:p>
            <a:pPr marL="285750" indent="-285750" algn="just" fontAlgn="base">
              <a:buFontTx/>
              <a:buChar char="-"/>
            </a:pPr>
            <a:r>
              <a:rPr lang="ru-RU" sz="2000" b="1" dirty="0" smtClean="0">
                <a:solidFill>
                  <a:schemeClr val="accent1">
                    <a:lumMod val="75000"/>
                  </a:schemeClr>
                </a:solidFill>
              </a:rPr>
              <a:t>Учебно-тематический план;</a:t>
            </a:r>
          </a:p>
          <a:p>
            <a:pPr marL="285750" indent="-285750" algn="just" fontAlgn="base">
              <a:buFontTx/>
              <a:buChar char="-"/>
            </a:pPr>
            <a:r>
              <a:rPr lang="ru-RU" sz="2000" b="1" dirty="0" smtClean="0">
                <a:solidFill>
                  <a:schemeClr val="accent1">
                    <a:lumMod val="75000"/>
                  </a:schemeClr>
                </a:solidFill>
              </a:rPr>
              <a:t>Содержание учебно-тематического плана.</a:t>
            </a:r>
            <a:endParaRPr lang="ru-RU" sz="2000" b="1" dirty="0">
              <a:solidFill>
                <a:schemeClr val="accent1">
                  <a:lumMod val="75000"/>
                </a:schemeClr>
              </a:solidFill>
            </a:endParaRPr>
          </a:p>
        </p:txBody>
      </p:sp>
      <p:sp>
        <p:nvSpPr>
          <p:cNvPr id="3" name="Прямоугольник 2"/>
          <p:cNvSpPr/>
          <p:nvPr/>
        </p:nvSpPr>
        <p:spPr>
          <a:xfrm>
            <a:off x="502963" y="1778165"/>
            <a:ext cx="8101485" cy="1046440"/>
          </a:xfrm>
          <a:prstGeom prst="rect">
            <a:avLst/>
          </a:prstGeom>
        </p:spPr>
        <p:txBody>
          <a:bodyPr wrap="square">
            <a:spAutoFit/>
          </a:bodyPr>
          <a:lstStyle/>
          <a:p>
            <a:pPr algn="ctr" fontAlgn="base"/>
            <a:r>
              <a:rPr lang="ru-RU" sz="2400" b="1" dirty="0" smtClean="0">
                <a:solidFill>
                  <a:srgbClr val="9933FF"/>
                </a:solidFill>
              </a:rPr>
              <a:t>Учебно-тематический план </a:t>
            </a:r>
          </a:p>
          <a:p>
            <a:pPr algn="ctr" fontAlgn="base"/>
            <a:r>
              <a:rPr lang="ru-RU" dirty="0" smtClean="0">
                <a:solidFill>
                  <a:schemeClr val="accent1">
                    <a:lumMod val="75000"/>
                  </a:schemeClr>
                </a:solidFill>
              </a:rPr>
              <a:t>(составляется на каждый год обучения)</a:t>
            </a:r>
            <a:endParaRPr lang="ru-RU" dirty="0">
              <a:solidFill>
                <a:schemeClr val="accent1">
                  <a:lumMod val="75000"/>
                </a:schemeClr>
              </a:solidFill>
            </a:endParaRPr>
          </a:p>
          <a:p>
            <a:pPr algn="ctr" fontAlgn="base"/>
            <a:r>
              <a:rPr lang="ru-RU" sz="2000" b="1" dirty="0" smtClean="0">
                <a:solidFill>
                  <a:schemeClr val="accent1">
                    <a:lumMod val="75000"/>
                  </a:schemeClr>
                </a:solidFill>
              </a:rPr>
              <a:t>Первый </a:t>
            </a:r>
            <a:r>
              <a:rPr lang="ru-RU" sz="2000" b="1" dirty="0">
                <a:solidFill>
                  <a:schemeClr val="accent1">
                    <a:lumMod val="75000"/>
                  </a:schemeClr>
                </a:solidFill>
              </a:rPr>
              <a:t>год  </a:t>
            </a:r>
            <a:r>
              <a:rPr lang="ru-RU" sz="2000" b="1" dirty="0" smtClean="0">
                <a:solidFill>
                  <a:schemeClr val="accent1">
                    <a:lumMod val="75000"/>
                  </a:schemeClr>
                </a:solidFill>
              </a:rPr>
              <a:t>обучения</a:t>
            </a:r>
            <a:endParaRPr lang="ru-RU" sz="2400" b="1" dirty="0">
              <a:solidFill>
                <a:schemeClr val="accent1">
                  <a:lumMod val="7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54268659"/>
              </p:ext>
            </p:extLst>
          </p:nvPr>
        </p:nvGraphicFramePr>
        <p:xfrm>
          <a:off x="430798" y="2824605"/>
          <a:ext cx="8210396" cy="2212214"/>
        </p:xfrm>
        <a:graphic>
          <a:graphicData uri="http://schemas.openxmlformats.org/drawingml/2006/table">
            <a:tbl>
              <a:tblPr/>
              <a:tblGrid>
                <a:gridCol w="440468"/>
                <a:gridCol w="1982913"/>
                <a:gridCol w="766304"/>
                <a:gridCol w="875775"/>
                <a:gridCol w="1079722"/>
                <a:gridCol w="1532607"/>
                <a:gridCol w="1532607"/>
              </a:tblGrid>
              <a:tr h="157734">
                <a:tc rowSpan="2">
                  <a:txBody>
                    <a:bodyPr/>
                    <a:lstStyle/>
                    <a:p>
                      <a:pPr algn="ctr">
                        <a:lnSpc>
                          <a:spcPct val="115000"/>
                        </a:lnSpc>
                        <a:spcAft>
                          <a:spcPts val="0"/>
                        </a:spcAft>
                      </a:pPr>
                      <a:r>
                        <a:rPr lang="ru-RU" sz="1400" b="1" dirty="0" smtClean="0">
                          <a:effectLst/>
                          <a:latin typeface="Calibri"/>
                          <a:ea typeface="Times New Roman"/>
                          <a:cs typeface="Times New Roman"/>
                        </a:rPr>
                        <a:t>№</a:t>
                      </a:r>
                      <a:endParaRPr lang="ru-RU" sz="14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b="1" dirty="0">
                          <a:effectLst/>
                          <a:latin typeface="Times New Roman"/>
                          <a:ea typeface="Times New Roman"/>
                          <a:cs typeface="Times New Roman"/>
                        </a:rPr>
                        <a:t>Название раздела (курса, модуля, раздела, темы)</a:t>
                      </a:r>
                      <a:endParaRPr lang="ru-RU" sz="14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400" b="1" dirty="0">
                          <a:effectLst/>
                          <a:latin typeface="Times New Roman"/>
                          <a:ea typeface="Times New Roman"/>
                          <a:cs typeface="Times New Roman"/>
                        </a:rPr>
                        <a:t>Количество часов</a:t>
                      </a:r>
                      <a:endParaRPr lang="ru-RU" sz="14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400" b="1" dirty="0">
                          <a:effectLst/>
                          <a:latin typeface="Times New Roman"/>
                          <a:ea typeface="Calibri"/>
                          <a:cs typeface="Times New Roman"/>
                        </a:rPr>
                        <a:t>Формы организации занятий</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b="1" dirty="0">
                          <a:effectLst/>
                          <a:latin typeface="Times New Roman"/>
                          <a:ea typeface="Calibri"/>
                          <a:cs typeface="Times New Roman"/>
                        </a:rPr>
                        <a:t>Формы </a:t>
                      </a:r>
                    </a:p>
                    <a:p>
                      <a:pPr algn="ctr">
                        <a:lnSpc>
                          <a:spcPct val="115000"/>
                        </a:lnSpc>
                        <a:spcAft>
                          <a:spcPts val="0"/>
                        </a:spcAft>
                      </a:pPr>
                      <a:r>
                        <a:rPr lang="ru-RU" sz="1400" b="1" dirty="0">
                          <a:effectLst/>
                          <a:latin typeface="Times New Roman"/>
                          <a:ea typeface="Calibri"/>
                          <a:cs typeface="Times New Roman"/>
                        </a:rPr>
                        <a:t>аттестации (контроля)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3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b="1" dirty="0">
                          <a:effectLst/>
                          <a:latin typeface="Times New Roman"/>
                          <a:ea typeface="Times New Roman"/>
                          <a:cs typeface="Times New Roman"/>
                        </a:rPr>
                        <a:t>Всего</a:t>
                      </a:r>
                      <a:endParaRPr lang="ru-RU" sz="14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Теория </a:t>
                      </a:r>
                      <a:endParaRPr lang="ru-RU" sz="14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Практика</a:t>
                      </a:r>
                      <a:endParaRPr lang="ru-RU" sz="14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36118">
                <a:tc>
                  <a:txBody>
                    <a:bodyPr/>
                    <a:lstStyle/>
                    <a:p>
                      <a:pPr algn="ctr">
                        <a:lnSpc>
                          <a:spcPct val="115000"/>
                        </a:lnSpc>
                        <a:spcAft>
                          <a:spcPts val="0"/>
                        </a:spcAft>
                      </a:pPr>
                      <a:r>
                        <a:rPr lang="ru-RU" sz="1400" b="1" dirty="0">
                          <a:effectLst/>
                          <a:latin typeface="Times New Roman"/>
                          <a:ea typeface="Times New Roman"/>
                          <a:cs typeface="Times New Roman"/>
                        </a:rPr>
                        <a:t>1</a:t>
                      </a: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effectLst/>
                          <a:latin typeface="Calibri"/>
                          <a:ea typeface="Times New Roman"/>
                          <a:cs typeface="Times New Roman"/>
                        </a:rPr>
                        <a:t>Раздел 1</a:t>
                      </a: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 </a:t>
                      </a: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18">
                <a:tc>
                  <a:txBody>
                    <a:bodyPr/>
                    <a:lstStyle/>
                    <a:p>
                      <a:pPr algn="ctr">
                        <a:lnSpc>
                          <a:spcPct val="115000"/>
                        </a:lnSpc>
                        <a:spcAft>
                          <a:spcPts val="0"/>
                        </a:spcAft>
                      </a:pPr>
                      <a:r>
                        <a:rPr lang="ru-RU" sz="1400" dirty="0" smtClean="0">
                          <a:effectLst/>
                          <a:latin typeface="Calibri"/>
                          <a:ea typeface="Times New Roman"/>
                          <a:cs typeface="Times New Roman"/>
                        </a:rPr>
                        <a:t>1.1</a:t>
                      </a: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effectLst/>
                          <a:latin typeface="Calibri"/>
                          <a:ea typeface="Times New Roman"/>
                          <a:cs typeface="Times New Roman"/>
                        </a:rPr>
                        <a:t>Тема 1.1.</a:t>
                      </a: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 </a:t>
                      </a: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1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effectLst/>
                          <a:latin typeface="Times New Roman"/>
                          <a:ea typeface="Times New Roman"/>
                          <a:cs typeface="Times New Roman"/>
                        </a:rPr>
                        <a:t>…</a:t>
                      </a: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740">
                <a:tc>
                  <a:txBody>
                    <a:bodyPr/>
                    <a:lstStyle/>
                    <a:p>
                      <a:pPr algn="ctr">
                        <a:lnSpc>
                          <a:spcPct val="115000"/>
                        </a:lnSpc>
                        <a:spcAft>
                          <a:spcPts val="0"/>
                        </a:spcAft>
                      </a:pPr>
                      <a:r>
                        <a:rPr lang="ru-RU" sz="1400" b="1" dirty="0">
                          <a:effectLst/>
                          <a:latin typeface="Times New Roman"/>
                          <a:ea typeface="Times New Roman"/>
                          <a:cs typeface="Times New Roman"/>
                        </a:rPr>
                        <a:t> </a:t>
                      </a: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effectLst/>
                          <a:latin typeface="Times New Roman"/>
                          <a:ea typeface="Times New Roman"/>
                          <a:cs typeface="Times New Roman"/>
                        </a:rPr>
                        <a:t>Итоговое мероприятие </a:t>
                      </a:r>
                      <a:r>
                        <a:rPr lang="ru-RU" sz="1400" dirty="0" smtClean="0">
                          <a:effectLst/>
                          <a:latin typeface="Times New Roman"/>
                          <a:ea typeface="Times New Roman"/>
                          <a:cs typeface="Times New Roman"/>
                        </a:rPr>
                        <a:t>(занятие</a:t>
                      </a:r>
                      <a:r>
                        <a:rPr lang="ru-RU" sz="1400" dirty="0">
                          <a:effectLst/>
                          <a:latin typeface="Times New Roman"/>
                          <a:ea typeface="Times New Roman"/>
                          <a:cs typeface="Times New Roman"/>
                        </a:rPr>
                        <a:t>)</a:t>
                      </a: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85">
                <a:tc>
                  <a:txBody>
                    <a:bodyPr/>
                    <a:lstStyle/>
                    <a:p>
                      <a:pPr algn="ctr">
                        <a:lnSpc>
                          <a:spcPct val="115000"/>
                        </a:lnSpc>
                        <a:spcAft>
                          <a:spcPts val="0"/>
                        </a:spcAft>
                      </a:pPr>
                      <a:r>
                        <a:rPr lang="ru-RU" sz="1600" b="1">
                          <a:effectLst/>
                          <a:latin typeface="Times New Roman"/>
                          <a:ea typeface="Times New Roman"/>
                          <a:cs typeface="Times New Roman"/>
                        </a:rPr>
                        <a:t> </a:t>
                      </a:r>
                      <a:endParaRPr lang="ru-RU"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effectLst/>
                          <a:latin typeface="Times New Roman"/>
                          <a:ea typeface="Times New Roman"/>
                          <a:cs typeface="Times New Roman"/>
                        </a:rPr>
                        <a:t>Итого часов:</a:t>
                      </a:r>
                      <a:endParaRPr lang="ru-RU"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Times New Roman"/>
                          <a:cs typeface="Times New Roman"/>
                        </a:rPr>
                        <a:t> </a:t>
                      </a:r>
                      <a:endParaRPr lang="ru-RU"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69229" y="5085184"/>
            <a:ext cx="8568952" cy="1246495"/>
          </a:xfrm>
          <a:prstGeom prst="rect">
            <a:avLst/>
          </a:prstGeom>
        </p:spPr>
        <p:txBody>
          <a:bodyPr wrap="square">
            <a:spAutoFit/>
          </a:bodyPr>
          <a:lstStyle/>
          <a:p>
            <a:pPr algn="ctr"/>
            <a:r>
              <a:rPr lang="ru-RU" sz="2400" b="1" dirty="0" smtClean="0">
                <a:solidFill>
                  <a:srgbClr val="9933FF"/>
                </a:solidFill>
              </a:rPr>
              <a:t>Содержание </a:t>
            </a:r>
            <a:r>
              <a:rPr lang="ru-RU" sz="2400" b="1" dirty="0">
                <a:solidFill>
                  <a:srgbClr val="9933FF"/>
                </a:solidFill>
              </a:rPr>
              <a:t>программы </a:t>
            </a:r>
            <a:r>
              <a:rPr lang="ru-RU" sz="2400" b="1" dirty="0" smtClean="0">
                <a:solidFill>
                  <a:srgbClr val="9933FF"/>
                </a:solidFill>
              </a:rPr>
              <a:t>__ </a:t>
            </a:r>
            <a:r>
              <a:rPr lang="ru-RU" sz="2400" b="1" dirty="0">
                <a:solidFill>
                  <a:srgbClr val="9933FF"/>
                </a:solidFill>
              </a:rPr>
              <a:t>года </a:t>
            </a:r>
            <a:r>
              <a:rPr lang="ru-RU" sz="2400" b="1" dirty="0" smtClean="0">
                <a:solidFill>
                  <a:srgbClr val="9933FF"/>
                </a:solidFill>
              </a:rPr>
              <a:t>обучения</a:t>
            </a:r>
          </a:p>
          <a:p>
            <a:r>
              <a:rPr lang="ru-RU" sz="1700" b="1" dirty="0" smtClean="0">
                <a:solidFill>
                  <a:schemeClr val="tx2">
                    <a:lumMod val="75000"/>
                  </a:schemeClr>
                </a:solidFill>
              </a:rPr>
              <a:t>Реферативное описание разделов и тем программы в соответствии с последовательностью, заданной учебным планом, включая описание теоретической и практической частей, форм контроля, соответствующих каждой теме.</a:t>
            </a:r>
            <a:endParaRPr lang="ru-RU" sz="1700" dirty="0">
              <a:solidFill>
                <a:schemeClr val="tx2">
                  <a:lumMod val="75000"/>
                </a:schemeClr>
              </a:solidFill>
            </a:endParaRPr>
          </a:p>
        </p:txBody>
      </p:sp>
    </p:spTree>
    <p:extLst>
      <p:ext uri="{BB962C8B-B14F-4D97-AF65-F5344CB8AC3E}">
        <p14:creationId xmlns:p14="http://schemas.microsoft.com/office/powerpoint/2010/main" val="2056776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136904" cy="6217087"/>
          </a:xfrm>
          <a:prstGeom prst="rect">
            <a:avLst/>
          </a:prstGeom>
        </p:spPr>
        <p:txBody>
          <a:bodyPr wrap="square">
            <a:spAutoFit/>
          </a:bodyPr>
          <a:lstStyle/>
          <a:p>
            <a:pPr algn="just" fontAlgn="base"/>
            <a:r>
              <a:rPr lang="ru-RU" sz="2800" b="1" dirty="0" smtClean="0">
                <a:solidFill>
                  <a:srgbClr val="7030A0"/>
                </a:solidFill>
              </a:rPr>
              <a:t>1.Комплекс </a:t>
            </a:r>
            <a:r>
              <a:rPr lang="ru-RU" sz="2800" b="1" dirty="0">
                <a:solidFill>
                  <a:srgbClr val="7030A0"/>
                </a:solidFill>
              </a:rPr>
              <a:t>основных характеристик </a:t>
            </a:r>
            <a:r>
              <a:rPr lang="ru-RU" sz="2800" b="1" dirty="0" smtClean="0">
                <a:solidFill>
                  <a:srgbClr val="7030A0"/>
                </a:solidFill>
              </a:rPr>
              <a:t>программы</a:t>
            </a:r>
          </a:p>
          <a:p>
            <a:pPr algn="just" fontAlgn="base"/>
            <a:endParaRPr lang="ru-RU" sz="800" b="1" dirty="0">
              <a:solidFill>
                <a:srgbClr val="7030A0"/>
              </a:solidFill>
            </a:endParaRPr>
          </a:p>
          <a:p>
            <a:pPr algn="just" fontAlgn="base"/>
            <a:r>
              <a:rPr lang="ru-RU" sz="2800" b="1" dirty="0" smtClean="0">
                <a:solidFill>
                  <a:srgbClr val="FF0000"/>
                </a:solidFill>
              </a:rPr>
              <a:t>1.4.Планируемые результаты – </a:t>
            </a:r>
            <a:r>
              <a:rPr lang="ru-RU" sz="2000" b="1" dirty="0" smtClean="0">
                <a:solidFill>
                  <a:schemeClr val="accent1">
                    <a:lumMod val="75000"/>
                  </a:schemeClr>
                </a:solidFill>
              </a:rPr>
              <a:t>совокупность знаний, умений, навыков, личностных качеств, компетенции, личностных метапредметных и предметных результатов, приобретаемых учащимися при освоении программы по ее завершению и формулируются с учетом цели, задач и содержания программ.</a:t>
            </a:r>
            <a:endParaRPr lang="ru-RU" sz="2000" b="1" dirty="0">
              <a:solidFill>
                <a:schemeClr val="accent1">
                  <a:lumMod val="75000"/>
                </a:schemeClr>
              </a:solidFill>
            </a:endParaRPr>
          </a:p>
          <a:p>
            <a:pPr algn="just" fontAlgn="base"/>
            <a:endParaRPr lang="ru-RU" sz="800" b="1" dirty="0" smtClean="0">
              <a:solidFill>
                <a:schemeClr val="accent1">
                  <a:lumMod val="75000"/>
                </a:schemeClr>
              </a:solidFill>
            </a:endParaRPr>
          </a:p>
          <a:p>
            <a:pPr algn="just" fontAlgn="base"/>
            <a:r>
              <a:rPr lang="ru-RU" sz="2800" b="1" dirty="0" smtClean="0">
                <a:solidFill>
                  <a:schemeClr val="tx2">
                    <a:lumMod val="75000"/>
                  </a:schemeClr>
                </a:solidFill>
              </a:rPr>
              <a:t>Реализация </a:t>
            </a:r>
            <a:r>
              <a:rPr lang="ru-RU" sz="2800" b="1" dirty="0">
                <a:solidFill>
                  <a:schemeClr val="tx2">
                    <a:lumMod val="75000"/>
                  </a:schemeClr>
                </a:solidFill>
              </a:rPr>
              <a:t>программы позволит получить следующие результаты</a:t>
            </a:r>
            <a:r>
              <a:rPr lang="ru-RU" sz="2800" b="1" dirty="0" smtClean="0">
                <a:solidFill>
                  <a:schemeClr val="tx2">
                    <a:lumMod val="75000"/>
                  </a:schemeClr>
                </a:solidFill>
              </a:rPr>
              <a:t>:</a:t>
            </a:r>
          </a:p>
          <a:p>
            <a:pPr algn="just" fontAlgn="base"/>
            <a:endParaRPr lang="ru-RU" sz="800" b="1" dirty="0">
              <a:solidFill>
                <a:schemeClr val="tx2">
                  <a:lumMod val="75000"/>
                </a:schemeClr>
              </a:solidFill>
            </a:endParaRPr>
          </a:p>
          <a:p>
            <a:pPr algn="just" fontAlgn="base"/>
            <a:r>
              <a:rPr lang="ru-RU" sz="2000" b="1" dirty="0" smtClean="0">
                <a:solidFill>
                  <a:schemeClr val="tx2">
                    <a:lumMod val="75000"/>
                  </a:schemeClr>
                </a:solidFill>
              </a:rPr>
              <a:t>Предметные. </a:t>
            </a:r>
            <a:r>
              <a:rPr lang="ru-RU" sz="800" b="1" dirty="0">
                <a:solidFill>
                  <a:schemeClr val="tx2">
                    <a:lumMod val="75000"/>
                  </a:schemeClr>
                </a:solidFill>
              </a:rPr>
              <a:t>				</a:t>
            </a:r>
          </a:p>
          <a:p>
            <a:pPr algn="just" fontAlgn="base"/>
            <a:r>
              <a:rPr lang="ru-RU" sz="2000" dirty="0">
                <a:solidFill>
                  <a:schemeClr val="tx2">
                    <a:lumMod val="75000"/>
                  </a:schemeClr>
                </a:solidFill>
              </a:rPr>
              <a:t>Результаты первого года обучения:</a:t>
            </a:r>
          </a:p>
          <a:p>
            <a:pPr algn="just" fontAlgn="base"/>
            <a:r>
              <a:rPr lang="ru-RU" sz="2000" dirty="0">
                <a:solidFill>
                  <a:schemeClr val="tx2">
                    <a:lumMod val="75000"/>
                  </a:schemeClr>
                </a:solidFill>
              </a:rPr>
              <a:t>Результаты второго года обучения:</a:t>
            </a:r>
          </a:p>
          <a:p>
            <a:pPr algn="just" fontAlgn="base"/>
            <a:r>
              <a:rPr lang="ru-RU" sz="2000" dirty="0">
                <a:solidFill>
                  <a:schemeClr val="tx2">
                    <a:lumMod val="75000"/>
                  </a:schemeClr>
                </a:solidFill>
              </a:rPr>
              <a:t>Результаты третьего года обучения</a:t>
            </a:r>
            <a:r>
              <a:rPr lang="ru-RU" sz="2000" dirty="0" smtClean="0">
                <a:solidFill>
                  <a:schemeClr val="tx2">
                    <a:lumMod val="75000"/>
                  </a:schemeClr>
                </a:solidFill>
              </a:rPr>
              <a:t>:</a:t>
            </a:r>
          </a:p>
          <a:p>
            <a:pPr algn="just" fontAlgn="base"/>
            <a:r>
              <a:rPr lang="ru-RU" sz="1200" b="1" dirty="0" smtClean="0">
                <a:solidFill>
                  <a:schemeClr val="tx2">
                    <a:lumMod val="75000"/>
                  </a:schemeClr>
                </a:solidFill>
              </a:rPr>
              <a:t>…..</a:t>
            </a:r>
          </a:p>
          <a:p>
            <a:pPr algn="just" fontAlgn="base"/>
            <a:endParaRPr lang="ru-RU" sz="1200" b="1" dirty="0" smtClean="0">
              <a:solidFill>
                <a:schemeClr val="tx2">
                  <a:lumMod val="75000"/>
                </a:schemeClr>
              </a:solidFill>
            </a:endParaRPr>
          </a:p>
          <a:p>
            <a:pPr algn="just" fontAlgn="base"/>
            <a:r>
              <a:rPr lang="ru-RU" sz="2000" b="1" dirty="0" smtClean="0">
                <a:solidFill>
                  <a:schemeClr val="tx2">
                    <a:lumMod val="75000"/>
                  </a:schemeClr>
                </a:solidFill>
              </a:rPr>
              <a:t>Метапредметные.</a:t>
            </a:r>
          </a:p>
          <a:p>
            <a:pPr algn="just" fontAlgn="base"/>
            <a:endParaRPr lang="ru-RU" sz="800" b="1" dirty="0" smtClean="0">
              <a:solidFill>
                <a:schemeClr val="tx2">
                  <a:lumMod val="75000"/>
                </a:schemeClr>
              </a:solidFill>
            </a:endParaRPr>
          </a:p>
          <a:p>
            <a:pPr algn="just" fontAlgn="base"/>
            <a:r>
              <a:rPr lang="ru-RU" sz="2000" b="1" dirty="0" smtClean="0">
                <a:solidFill>
                  <a:schemeClr val="tx2">
                    <a:lumMod val="75000"/>
                  </a:schemeClr>
                </a:solidFill>
              </a:rPr>
              <a:t>Личностные.</a:t>
            </a:r>
            <a:endParaRPr lang="ru-RU" sz="2000" b="1" dirty="0">
              <a:solidFill>
                <a:schemeClr val="tx2">
                  <a:lumMod val="75000"/>
                </a:schemeClr>
              </a:solidFill>
            </a:endParaRPr>
          </a:p>
          <a:p>
            <a:pPr algn="just" fontAlgn="base"/>
            <a:endParaRPr lang="ru-RU" b="1" dirty="0">
              <a:solidFill>
                <a:srgbClr val="7030A0"/>
              </a:solidFill>
            </a:endParaRPr>
          </a:p>
        </p:txBody>
      </p:sp>
      <p:sp>
        <p:nvSpPr>
          <p:cNvPr id="3" name="TextBox 2"/>
          <p:cNvSpPr txBox="1"/>
          <p:nvPr/>
        </p:nvSpPr>
        <p:spPr>
          <a:xfrm>
            <a:off x="4716016" y="3717032"/>
            <a:ext cx="4032448" cy="1477328"/>
          </a:xfrm>
          <a:prstGeom prst="rect">
            <a:avLst/>
          </a:prstGeom>
          <a:noFill/>
        </p:spPr>
        <p:txBody>
          <a:bodyPr wrap="square" rtlCol="0">
            <a:spAutoFit/>
          </a:bodyPr>
          <a:lstStyle/>
          <a:p>
            <a:r>
              <a:rPr lang="ru-RU" dirty="0" smtClean="0">
                <a:solidFill>
                  <a:srgbClr val="C00000"/>
                </a:solidFill>
              </a:rPr>
              <a:t>Результаты должны соответствовать  задачам,  например:</a:t>
            </a:r>
          </a:p>
          <a:p>
            <a:r>
              <a:rPr lang="ru-RU" u="sng" dirty="0" smtClean="0">
                <a:solidFill>
                  <a:srgbClr val="C00000"/>
                </a:solidFill>
              </a:rPr>
              <a:t>Задача</a:t>
            </a:r>
            <a:r>
              <a:rPr lang="ru-RU" dirty="0" smtClean="0">
                <a:solidFill>
                  <a:srgbClr val="C00000"/>
                </a:solidFill>
              </a:rPr>
              <a:t> – дать знания о чем-то…; научить чему-то…;</a:t>
            </a:r>
          </a:p>
          <a:p>
            <a:r>
              <a:rPr lang="ru-RU" u="sng" dirty="0" smtClean="0">
                <a:solidFill>
                  <a:srgbClr val="C00000"/>
                </a:solidFill>
              </a:rPr>
              <a:t>Результат</a:t>
            </a:r>
            <a:r>
              <a:rPr lang="ru-RU" dirty="0" smtClean="0">
                <a:solidFill>
                  <a:srgbClr val="C00000"/>
                </a:solidFill>
              </a:rPr>
              <a:t> – знают о; умеют…;</a:t>
            </a:r>
            <a:endParaRPr lang="ru-RU" dirty="0">
              <a:solidFill>
                <a:srgbClr val="C00000"/>
              </a:solidFill>
            </a:endParaRPr>
          </a:p>
        </p:txBody>
      </p:sp>
    </p:spTree>
    <p:extLst>
      <p:ext uri="{BB962C8B-B14F-4D97-AF65-F5344CB8AC3E}">
        <p14:creationId xmlns:p14="http://schemas.microsoft.com/office/powerpoint/2010/main" val="3718758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3168352" cy="4647426"/>
          </a:xfrm>
          <a:prstGeom prst="rect">
            <a:avLst/>
          </a:prstGeom>
        </p:spPr>
        <p:txBody>
          <a:bodyPr wrap="square">
            <a:spAutoFit/>
          </a:bodyPr>
          <a:lstStyle/>
          <a:p>
            <a:pPr algn="just" fontAlgn="base"/>
            <a:r>
              <a:rPr lang="ru-RU" sz="2400" b="1" dirty="0" smtClean="0">
                <a:solidFill>
                  <a:srgbClr val="7030A0"/>
                </a:solidFill>
              </a:rPr>
              <a:t>2.Комплекс </a:t>
            </a:r>
            <a:r>
              <a:rPr lang="ru-RU" sz="2400" b="1" dirty="0">
                <a:solidFill>
                  <a:srgbClr val="7030A0"/>
                </a:solidFill>
              </a:rPr>
              <a:t>организационно-педагогических </a:t>
            </a:r>
            <a:r>
              <a:rPr lang="ru-RU" sz="2400" b="1" dirty="0" smtClean="0">
                <a:solidFill>
                  <a:srgbClr val="7030A0"/>
                </a:solidFill>
              </a:rPr>
              <a:t>условий</a:t>
            </a:r>
          </a:p>
          <a:p>
            <a:pPr fontAlgn="base"/>
            <a:r>
              <a:rPr lang="ru-RU" sz="2400" b="1" dirty="0" smtClean="0">
                <a:solidFill>
                  <a:schemeClr val="accent1">
                    <a:lumMod val="75000"/>
                  </a:schemeClr>
                </a:solidFill>
              </a:rPr>
              <a:t>2.1. Календарно-учебный график.</a:t>
            </a:r>
          </a:p>
          <a:p>
            <a:pPr algn="ctr" fontAlgn="base"/>
            <a:endParaRPr lang="ru-RU" sz="2400" b="1" dirty="0">
              <a:solidFill>
                <a:schemeClr val="accent1">
                  <a:lumMod val="75000"/>
                </a:schemeClr>
              </a:solidFill>
            </a:endParaRPr>
          </a:p>
          <a:p>
            <a:pPr algn="ctr" fontAlgn="base"/>
            <a:endParaRPr lang="ru-RU" sz="2400" b="1" dirty="0" smtClean="0">
              <a:solidFill>
                <a:schemeClr val="accent1">
                  <a:lumMod val="75000"/>
                </a:schemeClr>
              </a:solidFill>
            </a:endParaRPr>
          </a:p>
          <a:p>
            <a:pPr algn="ctr" fontAlgn="base"/>
            <a:endParaRPr lang="ru-RU" sz="2400" b="1" dirty="0">
              <a:solidFill>
                <a:schemeClr val="accent1">
                  <a:lumMod val="75000"/>
                </a:schemeClr>
              </a:solidFill>
            </a:endParaRPr>
          </a:p>
          <a:p>
            <a:pPr algn="ctr" fontAlgn="base"/>
            <a:endParaRPr lang="ru-RU" sz="2400" b="1" dirty="0" smtClean="0">
              <a:solidFill>
                <a:schemeClr val="accent1">
                  <a:lumMod val="75000"/>
                </a:schemeClr>
              </a:solidFill>
            </a:endParaRPr>
          </a:p>
          <a:p>
            <a:pPr algn="ctr" fontAlgn="base"/>
            <a:endParaRPr lang="ru-RU" sz="2400" b="1" dirty="0">
              <a:solidFill>
                <a:schemeClr val="accent1">
                  <a:lumMod val="75000"/>
                </a:schemeClr>
              </a:solidFill>
            </a:endParaRPr>
          </a:p>
          <a:p>
            <a:pPr algn="ctr" fontAlgn="base"/>
            <a:endParaRPr lang="ru-RU" sz="2400" b="1" dirty="0" smtClean="0">
              <a:solidFill>
                <a:schemeClr val="accent1">
                  <a:lumMod val="75000"/>
                </a:schemeClr>
              </a:solidFill>
            </a:endParaRPr>
          </a:p>
          <a:p>
            <a:pPr algn="ctr" fontAlgn="base"/>
            <a:endParaRPr lang="ru-RU" sz="800" b="1" dirty="0">
              <a:solidFill>
                <a:schemeClr val="accent1">
                  <a:lumMod val="75000"/>
                </a:schemeClr>
              </a:solidFill>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33" y="417558"/>
            <a:ext cx="5062265" cy="603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311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830997"/>
          </a:xfrm>
          <a:prstGeom prst="rect">
            <a:avLst/>
          </a:prstGeom>
        </p:spPr>
        <p:txBody>
          <a:bodyPr wrap="square">
            <a:spAutoFit/>
          </a:bodyPr>
          <a:lstStyle/>
          <a:p>
            <a:pPr algn="just" fontAlgn="base"/>
            <a:r>
              <a:rPr lang="ru-RU" sz="2400" b="1" dirty="0" smtClean="0">
                <a:solidFill>
                  <a:srgbClr val="7030A0"/>
                </a:solidFill>
              </a:rPr>
              <a:t>2.Комплекс </a:t>
            </a:r>
            <a:r>
              <a:rPr lang="ru-RU" sz="2400" b="1" dirty="0">
                <a:solidFill>
                  <a:srgbClr val="7030A0"/>
                </a:solidFill>
              </a:rPr>
              <a:t>организационно-педагогических </a:t>
            </a:r>
            <a:r>
              <a:rPr lang="ru-RU" sz="2400" b="1" dirty="0" smtClean="0">
                <a:solidFill>
                  <a:srgbClr val="7030A0"/>
                </a:solidFill>
              </a:rPr>
              <a:t>условий</a:t>
            </a:r>
          </a:p>
          <a:p>
            <a:pPr fontAlgn="base"/>
            <a:r>
              <a:rPr lang="ru-RU" sz="2400" b="1" dirty="0" smtClean="0">
                <a:solidFill>
                  <a:schemeClr val="accent1">
                    <a:lumMod val="75000"/>
                  </a:schemeClr>
                </a:solidFill>
              </a:rPr>
              <a:t>2.1. Календарно-учебный график.</a:t>
            </a:r>
            <a:endParaRPr lang="ru-RU" sz="800" b="1" dirty="0">
              <a:solidFill>
                <a:schemeClr val="accent1">
                  <a:lumMod val="75000"/>
                </a:scheme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35660"/>
            <a:ext cx="7816524" cy="478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556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5416868"/>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endParaRPr lang="ru-RU" sz="800" b="1" dirty="0">
              <a:solidFill>
                <a:srgbClr val="7030A0"/>
              </a:solidFill>
            </a:endParaRPr>
          </a:p>
          <a:p>
            <a:pPr algn="just" fontAlgn="base"/>
            <a:r>
              <a:rPr lang="ru-RU" sz="2800" b="1" dirty="0" smtClean="0">
                <a:solidFill>
                  <a:srgbClr val="FF0000"/>
                </a:solidFill>
              </a:rPr>
              <a:t>2.2</a:t>
            </a:r>
            <a:r>
              <a:rPr lang="ru-RU" sz="2800" b="1" dirty="0">
                <a:solidFill>
                  <a:srgbClr val="FF0000"/>
                </a:solidFill>
              </a:rPr>
              <a:t>. Условия реализации </a:t>
            </a:r>
            <a:r>
              <a:rPr lang="ru-RU" sz="2800" b="1" dirty="0" smtClean="0">
                <a:solidFill>
                  <a:srgbClr val="FF0000"/>
                </a:solidFill>
              </a:rPr>
              <a:t>программы – </a:t>
            </a:r>
            <a:r>
              <a:rPr lang="ru-RU" sz="2000" b="1" dirty="0" smtClean="0">
                <a:solidFill>
                  <a:schemeClr val="accent1">
                    <a:lumMod val="75000"/>
                  </a:schemeClr>
                </a:solidFill>
              </a:rPr>
              <a:t>реальная и доступная совокупность условий реализации программы.</a:t>
            </a:r>
          </a:p>
          <a:p>
            <a:pPr algn="just" fontAlgn="base"/>
            <a:endParaRPr lang="ru-RU" sz="800" b="1" dirty="0">
              <a:solidFill>
                <a:schemeClr val="accent1">
                  <a:lumMod val="75000"/>
                </a:schemeClr>
              </a:solidFill>
            </a:endParaRPr>
          </a:p>
          <a:p>
            <a:pPr fontAlgn="base"/>
            <a:r>
              <a:rPr lang="ru-RU" sz="2000" b="1" dirty="0" smtClean="0">
                <a:solidFill>
                  <a:srgbClr val="C00000"/>
                </a:solidFill>
              </a:rPr>
              <a:t>Объем и сроки реализации программы, режим, периодичность и продолжительность занятий</a:t>
            </a:r>
          </a:p>
          <a:p>
            <a:pPr fontAlgn="base"/>
            <a:r>
              <a:rPr lang="ru-RU" sz="1400" b="1" dirty="0" smtClean="0">
                <a:solidFill>
                  <a:schemeClr val="accent1">
                    <a:lumMod val="75000"/>
                  </a:schemeClr>
                </a:solidFill>
              </a:rPr>
              <a:t>В </a:t>
            </a:r>
            <a:r>
              <a:rPr lang="ru-RU" sz="1400" b="1" dirty="0">
                <a:solidFill>
                  <a:schemeClr val="accent1">
                    <a:lumMod val="75000"/>
                  </a:schemeClr>
                </a:solidFill>
              </a:rPr>
              <a:t>данном подразделе рекомендуется поместить следующую информацию:</a:t>
            </a:r>
          </a:p>
          <a:p>
            <a:pPr fontAlgn="base"/>
            <a:r>
              <a:rPr lang="ru-RU" sz="1400" b="1" dirty="0">
                <a:solidFill>
                  <a:schemeClr val="accent1">
                    <a:lumMod val="75000"/>
                  </a:schemeClr>
                </a:solidFill>
              </a:rPr>
              <a:t>- временные границы, на сколько лет рассчитана программа, её продолжительность;</a:t>
            </a:r>
          </a:p>
          <a:p>
            <a:pPr fontAlgn="base"/>
            <a:r>
              <a:rPr lang="ru-RU" sz="1400" b="1" dirty="0">
                <a:solidFill>
                  <a:schemeClr val="accent1">
                    <a:lumMod val="75000"/>
                  </a:schemeClr>
                </a:solidFill>
              </a:rPr>
              <a:t>- этапы образовательного процесса, срок обучения на каждом </a:t>
            </a:r>
            <a:r>
              <a:rPr lang="ru-RU" sz="1400" b="1" dirty="0" smtClean="0">
                <a:solidFill>
                  <a:schemeClr val="accent1">
                    <a:lumMod val="75000"/>
                  </a:schemeClr>
                </a:solidFill>
              </a:rPr>
              <a:t>этапе, режим занятий;</a:t>
            </a:r>
            <a:endParaRPr lang="ru-RU" sz="1400" b="1" dirty="0">
              <a:solidFill>
                <a:schemeClr val="accent1">
                  <a:lumMod val="75000"/>
                </a:schemeClr>
              </a:solidFill>
            </a:endParaRPr>
          </a:p>
          <a:p>
            <a:pPr fontAlgn="base"/>
            <a:r>
              <a:rPr lang="ru-RU" sz="1400" b="1" dirty="0" smtClean="0">
                <a:solidFill>
                  <a:schemeClr val="accent1">
                    <a:lumMod val="75000"/>
                  </a:schemeClr>
                </a:solidFill>
              </a:rPr>
              <a:t>- количество </a:t>
            </a:r>
            <a:r>
              <a:rPr lang="ru-RU" sz="1400" b="1" dirty="0">
                <a:solidFill>
                  <a:schemeClr val="accent1">
                    <a:lumMod val="75000"/>
                  </a:schemeClr>
                </a:solidFill>
              </a:rPr>
              <a:t>часов на каждый год</a:t>
            </a:r>
            <a:r>
              <a:rPr lang="ru-RU" sz="1400" b="1" dirty="0" smtClean="0">
                <a:solidFill>
                  <a:schemeClr val="accent1">
                    <a:lumMod val="75000"/>
                  </a:schemeClr>
                </a:solidFill>
              </a:rPr>
              <a:t>.</a:t>
            </a:r>
          </a:p>
          <a:p>
            <a:pPr fontAlgn="base"/>
            <a:r>
              <a:rPr lang="ru-RU" sz="2000" b="1" dirty="0" smtClean="0">
                <a:solidFill>
                  <a:srgbClr val="C00000"/>
                </a:solidFill>
              </a:rPr>
              <a:t>Условия </a:t>
            </a:r>
            <a:r>
              <a:rPr lang="ru-RU" sz="2000" b="1" dirty="0">
                <a:solidFill>
                  <a:srgbClr val="C00000"/>
                </a:solidFill>
              </a:rPr>
              <a:t>набора обучающихся.</a:t>
            </a:r>
          </a:p>
          <a:p>
            <a:pPr fontAlgn="base"/>
            <a:r>
              <a:rPr lang="ru-RU" sz="1400" b="1" dirty="0">
                <a:solidFill>
                  <a:schemeClr val="accent1">
                    <a:lumMod val="75000"/>
                  </a:schemeClr>
                </a:solidFill>
              </a:rPr>
              <a:t>В этом подразделе нужно поместить следующую информацию:</a:t>
            </a:r>
          </a:p>
          <a:p>
            <a:pPr fontAlgn="base"/>
            <a:r>
              <a:rPr lang="ru-RU" sz="1400" b="1" dirty="0" smtClean="0">
                <a:solidFill>
                  <a:schemeClr val="accent1">
                    <a:lumMod val="75000"/>
                  </a:schemeClr>
                </a:solidFill>
              </a:rPr>
              <a:t>- наполняемость групп;</a:t>
            </a:r>
          </a:p>
          <a:p>
            <a:pPr fontAlgn="base"/>
            <a:r>
              <a:rPr lang="ru-RU" sz="1400" b="1" dirty="0" smtClean="0">
                <a:solidFill>
                  <a:schemeClr val="accent1">
                    <a:lumMod val="75000"/>
                  </a:schemeClr>
                </a:solidFill>
              </a:rPr>
              <a:t>- условия </a:t>
            </a:r>
            <a:r>
              <a:rPr lang="ru-RU" sz="1400" b="1" dirty="0">
                <a:solidFill>
                  <a:schemeClr val="accent1">
                    <a:lumMod val="75000"/>
                  </a:schemeClr>
                </a:solidFill>
              </a:rPr>
              <a:t>приема детей </a:t>
            </a:r>
            <a:r>
              <a:rPr lang="ru-RU" sz="1400" b="1" dirty="0" smtClean="0">
                <a:solidFill>
                  <a:schemeClr val="accent1">
                    <a:lumMod val="75000"/>
                  </a:schemeClr>
                </a:solidFill>
              </a:rPr>
              <a:t>(нужен </a:t>
            </a:r>
            <a:r>
              <a:rPr lang="ru-RU" sz="1400" b="1" dirty="0" err="1" smtClean="0">
                <a:solidFill>
                  <a:schemeClr val="accent1">
                    <a:lumMod val="75000"/>
                  </a:schemeClr>
                </a:solidFill>
              </a:rPr>
              <a:t>мед.допуск</a:t>
            </a:r>
            <a:r>
              <a:rPr lang="ru-RU" sz="1400" b="1" dirty="0">
                <a:solidFill>
                  <a:schemeClr val="accent1">
                    <a:lumMod val="75000"/>
                  </a:schemeClr>
                </a:solidFill>
              </a:rPr>
              <a:t> </a:t>
            </a:r>
            <a:r>
              <a:rPr lang="ru-RU" sz="1400" b="1" dirty="0" smtClean="0">
                <a:solidFill>
                  <a:schemeClr val="accent1">
                    <a:lumMod val="75000"/>
                  </a:schemeClr>
                </a:solidFill>
              </a:rPr>
              <a:t>или нет, заявление родителей, свободный прием);</a:t>
            </a:r>
            <a:endParaRPr lang="ru-RU" sz="1400" b="1" dirty="0">
              <a:solidFill>
                <a:schemeClr val="accent1">
                  <a:lumMod val="75000"/>
                </a:schemeClr>
              </a:solidFill>
            </a:endParaRPr>
          </a:p>
          <a:p>
            <a:pPr fontAlgn="base"/>
            <a:r>
              <a:rPr lang="ru-RU" sz="2000" b="1" dirty="0">
                <a:solidFill>
                  <a:srgbClr val="C00000"/>
                </a:solidFill>
              </a:rPr>
              <a:t>Организация образовательного процесса </a:t>
            </a:r>
            <a:r>
              <a:rPr lang="ru-RU" sz="2000" b="1" dirty="0" smtClean="0">
                <a:solidFill>
                  <a:srgbClr val="C00000"/>
                </a:solidFill>
              </a:rPr>
              <a:t>.</a:t>
            </a:r>
            <a:endParaRPr lang="ru-RU" sz="2000" b="1" dirty="0">
              <a:solidFill>
                <a:srgbClr val="C00000"/>
              </a:solidFill>
            </a:endParaRPr>
          </a:p>
          <a:p>
            <a:pPr fontAlgn="base"/>
            <a:r>
              <a:rPr lang="ru-RU" sz="1400" b="1" dirty="0" smtClean="0">
                <a:solidFill>
                  <a:schemeClr val="accent1">
                    <a:lumMod val="75000"/>
                  </a:schemeClr>
                </a:solidFill>
              </a:rPr>
              <a:t>Методы </a:t>
            </a:r>
            <a:r>
              <a:rPr lang="ru-RU" sz="1400" b="1" dirty="0">
                <a:solidFill>
                  <a:schemeClr val="accent1">
                    <a:lumMod val="75000"/>
                  </a:schemeClr>
                </a:solidFill>
              </a:rPr>
              <a:t>и формы организации и проведения </a:t>
            </a:r>
            <a:r>
              <a:rPr lang="ru-RU" sz="1400" b="1" dirty="0" smtClean="0">
                <a:solidFill>
                  <a:schemeClr val="accent1">
                    <a:lumMod val="75000"/>
                  </a:schemeClr>
                </a:solidFill>
              </a:rPr>
              <a:t>занятий.</a:t>
            </a:r>
            <a:endParaRPr lang="ru-RU" sz="1400" b="1" dirty="0">
              <a:solidFill>
                <a:schemeClr val="accent1">
                  <a:lumMod val="75000"/>
                </a:schemeClr>
              </a:solidFill>
            </a:endParaRPr>
          </a:p>
          <a:p>
            <a:pPr fontAlgn="base"/>
            <a:r>
              <a:rPr lang="ru-RU" sz="2000" b="1" dirty="0">
                <a:solidFill>
                  <a:srgbClr val="C00000"/>
                </a:solidFill>
              </a:rPr>
              <a:t>Материально-техническое обеспечение. </a:t>
            </a:r>
          </a:p>
          <a:p>
            <a:pPr fontAlgn="base"/>
            <a:r>
              <a:rPr lang="ru-RU" sz="1400" b="1" dirty="0">
                <a:solidFill>
                  <a:schemeClr val="accent1">
                    <a:lumMod val="75000"/>
                  </a:schemeClr>
                </a:solidFill>
              </a:rPr>
              <a:t>В разделе должны быть указаны все необходимые составляющие </a:t>
            </a:r>
            <a:endParaRPr lang="ru-RU" sz="1400" b="1" dirty="0" smtClean="0">
              <a:solidFill>
                <a:schemeClr val="accent1">
                  <a:lumMod val="75000"/>
                </a:schemeClr>
              </a:solidFill>
            </a:endParaRPr>
          </a:p>
          <a:p>
            <a:pPr fontAlgn="base"/>
            <a:r>
              <a:rPr lang="ru-RU" sz="1400" b="1" dirty="0" smtClean="0">
                <a:solidFill>
                  <a:schemeClr val="accent1">
                    <a:lumMod val="75000"/>
                  </a:schemeClr>
                </a:solidFill>
              </a:rPr>
              <a:t>реализации программы. Желательно в форме таблицы:</a:t>
            </a:r>
          </a:p>
          <a:p>
            <a:pPr fontAlgn="base"/>
            <a:endParaRPr lang="ru-RU" b="1" dirty="0">
              <a:solidFill>
                <a:schemeClr val="accent1">
                  <a:lumMod val="7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7665784"/>
              </p:ext>
            </p:extLst>
          </p:nvPr>
        </p:nvGraphicFramePr>
        <p:xfrm>
          <a:off x="611560" y="5522151"/>
          <a:ext cx="5976664" cy="598762"/>
        </p:xfrm>
        <a:graphic>
          <a:graphicData uri="http://schemas.openxmlformats.org/drawingml/2006/table">
            <a:tbl>
              <a:tblPr firstRow="1" firstCol="1" bandRow="1">
                <a:tableStyleId>{5C22544A-7EE6-4342-B048-85BDC9FD1C3A}</a:tableStyleId>
              </a:tblPr>
              <a:tblGrid>
                <a:gridCol w="360040"/>
                <a:gridCol w="4248472"/>
                <a:gridCol w="1368152"/>
              </a:tblGrid>
              <a:tr h="190457">
                <a:tc>
                  <a:txBody>
                    <a:bodyPr/>
                    <a:lstStyle/>
                    <a:p>
                      <a:pPr marR="71755" algn="ctr">
                        <a:spcAft>
                          <a:spcPts val="0"/>
                        </a:spcAft>
                      </a:pPr>
                      <a:r>
                        <a:rPr lang="ru-RU" sz="1200" dirty="0">
                          <a:effectLst/>
                        </a:rPr>
                        <a:t>№</a:t>
                      </a:r>
                      <a:endParaRPr lang="ru-RU" sz="1000" dirty="0">
                        <a:effectLst/>
                        <a:latin typeface="Times New Roman"/>
                        <a:ea typeface="Times New Roman"/>
                      </a:endParaRPr>
                    </a:p>
                  </a:txBody>
                  <a:tcPr marL="68580" marR="68580" marT="0" marB="0" anchor="ctr"/>
                </a:tc>
                <a:tc>
                  <a:txBody>
                    <a:bodyPr/>
                    <a:lstStyle/>
                    <a:p>
                      <a:pPr marR="71755" algn="ctr">
                        <a:spcAft>
                          <a:spcPts val="0"/>
                        </a:spcAft>
                      </a:pPr>
                      <a:r>
                        <a:rPr lang="ru-RU" sz="1200">
                          <a:effectLst/>
                        </a:rPr>
                        <a:t>Наименование</a:t>
                      </a:r>
                      <a:endParaRPr lang="ru-RU" sz="1000">
                        <a:effectLst/>
                        <a:latin typeface="Times New Roman"/>
                        <a:ea typeface="Times New Roman"/>
                      </a:endParaRPr>
                    </a:p>
                  </a:txBody>
                  <a:tcPr marL="68580" marR="68580" marT="0" marB="0" anchor="ctr"/>
                </a:tc>
                <a:tc>
                  <a:txBody>
                    <a:bodyPr/>
                    <a:lstStyle/>
                    <a:p>
                      <a:pPr marR="71755" algn="ctr">
                        <a:spcAft>
                          <a:spcPts val="0"/>
                        </a:spcAft>
                      </a:pPr>
                      <a:r>
                        <a:rPr lang="ru-RU" sz="1200" dirty="0" smtClean="0">
                          <a:effectLst/>
                        </a:rPr>
                        <a:t>Количество</a:t>
                      </a:r>
                      <a:endParaRPr lang="ru-RU" sz="1000" dirty="0">
                        <a:effectLst/>
                        <a:latin typeface="Times New Roman"/>
                        <a:ea typeface="Times New Roman"/>
                      </a:endParaRPr>
                    </a:p>
                  </a:txBody>
                  <a:tcPr marL="68580" marR="68580" marT="0" marB="0" anchor="ctr"/>
                </a:tc>
              </a:tr>
              <a:tr h="315997">
                <a:tc>
                  <a:txBody>
                    <a:bodyPr/>
                    <a:lstStyle/>
                    <a:p>
                      <a:pPr marL="0" marR="71755" lvl="0" indent="0" algn="ctr">
                        <a:lnSpc>
                          <a:spcPct val="115000"/>
                        </a:lnSpc>
                        <a:spcAft>
                          <a:spcPts val="0"/>
                        </a:spcAft>
                        <a:buFont typeface="Times New Roman"/>
                        <a:buNone/>
                      </a:pPr>
                      <a:r>
                        <a:rPr lang="ru-RU" sz="1200" dirty="0" smtClean="0">
                          <a:effectLst/>
                        </a:rPr>
                        <a:t>1.</a:t>
                      </a:r>
                      <a:r>
                        <a:rPr lang="ru-RU" sz="1200" dirty="0">
                          <a:effectLst/>
                        </a:rPr>
                        <a:t> </a:t>
                      </a:r>
                      <a:endParaRPr lang="ru-RU" sz="1100" dirty="0">
                        <a:effectLst/>
                        <a:latin typeface="Calibri"/>
                        <a:ea typeface="Calibri"/>
                        <a:cs typeface="Times New Roman"/>
                      </a:endParaRPr>
                    </a:p>
                  </a:txBody>
                  <a:tcPr marL="68580" marR="68580" marT="0" marB="0"/>
                </a:tc>
                <a:tc>
                  <a:txBody>
                    <a:bodyPr/>
                    <a:lstStyle/>
                    <a:p>
                      <a:pPr>
                        <a:spcAft>
                          <a:spcPts val="0"/>
                        </a:spcAft>
                      </a:pPr>
                      <a:r>
                        <a:rPr lang="ru-RU" sz="1200" dirty="0">
                          <a:effectLst/>
                        </a:rPr>
                        <a:t>Карабины туристические - 85 единиц (5 карабинов x 17 чел.)</a:t>
                      </a:r>
                      <a:endParaRPr lang="ru-RU" sz="1000" dirty="0">
                        <a:effectLst/>
                        <a:latin typeface="Times New Roman"/>
                        <a:ea typeface="Times New Roman"/>
                      </a:endParaRPr>
                    </a:p>
                  </a:txBody>
                  <a:tcPr marL="68580" marR="68580" marT="0" marB="0"/>
                </a:tc>
                <a:tc>
                  <a:txBody>
                    <a:bodyPr/>
                    <a:lstStyle/>
                    <a:p>
                      <a:pPr marR="71755" algn="ctr">
                        <a:spcAft>
                          <a:spcPts val="0"/>
                        </a:spcAft>
                      </a:pPr>
                      <a:r>
                        <a:rPr lang="ru-RU" sz="1200" dirty="0">
                          <a:effectLst/>
                        </a:rPr>
                        <a:t>20</a:t>
                      </a:r>
                      <a:endParaRPr lang="ru-RU" sz="1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242778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5816977"/>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endParaRPr lang="ru-RU" sz="800" b="1" dirty="0">
              <a:solidFill>
                <a:srgbClr val="7030A0"/>
              </a:solidFill>
            </a:endParaRPr>
          </a:p>
          <a:p>
            <a:pPr algn="just" fontAlgn="base"/>
            <a:r>
              <a:rPr lang="ru-RU" sz="2800" b="1" dirty="0" smtClean="0">
                <a:solidFill>
                  <a:srgbClr val="FF0000"/>
                </a:solidFill>
              </a:rPr>
              <a:t>2.3.Форма </a:t>
            </a:r>
            <a:r>
              <a:rPr lang="ru-RU" sz="2800" b="1" dirty="0">
                <a:solidFill>
                  <a:srgbClr val="FF0000"/>
                </a:solidFill>
              </a:rPr>
              <a:t>аттестации и оценочные материалы</a:t>
            </a:r>
          </a:p>
          <a:p>
            <a:pPr algn="just" fontAlgn="base"/>
            <a:r>
              <a:rPr lang="ru-RU" sz="2000" b="1" dirty="0" smtClean="0">
                <a:solidFill>
                  <a:schemeClr val="accent1">
                    <a:lumMod val="75000"/>
                  </a:schemeClr>
                </a:solidFill>
              </a:rPr>
              <a:t>Содержание аттестации:</a:t>
            </a:r>
            <a:endParaRPr lang="ru-RU" sz="2000" b="1" dirty="0">
              <a:solidFill>
                <a:schemeClr val="accent1">
                  <a:lumMod val="75000"/>
                </a:schemeClr>
              </a:solidFill>
            </a:endParaRPr>
          </a:p>
          <a:p>
            <a:pPr algn="just" fontAlgn="base"/>
            <a:endParaRPr lang="ru-RU" sz="800" b="1" dirty="0">
              <a:solidFill>
                <a:schemeClr val="accent1">
                  <a:lumMod val="75000"/>
                </a:schemeClr>
              </a:solidFill>
            </a:endParaRPr>
          </a:p>
          <a:p>
            <a:pPr algn="just" fontAlgn="base"/>
            <a:r>
              <a:rPr lang="ru-RU" sz="2000" b="1" dirty="0">
                <a:solidFill>
                  <a:schemeClr val="accent1">
                    <a:lumMod val="75000"/>
                  </a:schemeClr>
                </a:solidFill>
              </a:rPr>
              <a:t>• </a:t>
            </a:r>
            <a:r>
              <a:rPr lang="ru-RU" sz="2000" b="1" dirty="0">
                <a:solidFill>
                  <a:srgbClr val="C00000"/>
                </a:solidFill>
              </a:rPr>
              <a:t>Входной контроль </a:t>
            </a:r>
            <a:r>
              <a:rPr lang="ru-RU" sz="2000" b="1" dirty="0">
                <a:solidFill>
                  <a:schemeClr val="accent1">
                    <a:lumMod val="75000"/>
                  </a:schemeClr>
                </a:solidFill>
              </a:rPr>
              <a:t>(предварительная аттестация) – это оценка исходного уровня знаний перед началом образовательного процесса. Проводится с целью определения уровня развития детей.</a:t>
            </a:r>
          </a:p>
          <a:p>
            <a:pPr algn="just" fontAlgn="base"/>
            <a:endParaRPr lang="ru-RU" sz="800" b="1" dirty="0">
              <a:solidFill>
                <a:schemeClr val="accent1">
                  <a:lumMod val="75000"/>
                </a:schemeClr>
              </a:solidFill>
            </a:endParaRPr>
          </a:p>
          <a:p>
            <a:pPr algn="just" fontAlgn="base"/>
            <a:r>
              <a:rPr lang="ru-RU" sz="2000" b="1" dirty="0">
                <a:solidFill>
                  <a:schemeClr val="accent1">
                    <a:lumMod val="75000"/>
                  </a:schemeClr>
                </a:solidFill>
              </a:rPr>
              <a:t>• </a:t>
            </a:r>
            <a:r>
              <a:rPr lang="ru-RU" sz="2000" b="1" dirty="0">
                <a:solidFill>
                  <a:srgbClr val="C00000"/>
                </a:solidFill>
              </a:rPr>
              <a:t>Текущий контроль </a:t>
            </a:r>
            <a:r>
              <a:rPr lang="ru-RU" sz="2000" b="1" dirty="0">
                <a:solidFill>
                  <a:schemeClr val="accent1">
                    <a:lumMod val="75000"/>
                  </a:schemeClr>
                </a:solidFill>
              </a:rPr>
              <a:t>– это оценка качества усвоения обучающимися учебного материала; отслеживание активности обучающихся.</a:t>
            </a:r>
          </a:p>
          <a:p>
            <a:pPr algn="just" fontAlgn="base"/>
            <a:endParaRPr lang="ru-RU" sz="800" b="1" dirty="0">
              <a:solidFill>
                <a:schemeClr val="accent1">
                  <a:lumMod val="75000"/>
                </a:schemeClr>
              </a:solidFill>
            </a:endParaRPr>
          </a:p>
          <a:p>
            <a:pPr algn="just" fontAlgn="base"/>
            <a:r>
              <a:rPr lang="ru-RU" sz="2000" b="1" dirty="0">
                <a:solidFill>
                  <a:schemeClr val="accent1">
                    <a:lumMod val="75000"/>
                  </a:schemeClr>
                </a:solidFill>
              </a:rPr>
              <a:t>• </a:t>
            </a:r>
            <a:r>
              <a:rPr lang="ru-RU" sz="2000" b="1" dirty="0">
                <a:solidFill>
                  <a:srgbClr val="C00000"/>
                </a:solidFill>
              </a:rPr>
              <a:t>Промежуточная аттестация </a:t>
            </a:r>
            <a:r>
              <a:rPr lang="ru-RU" sz="2000" b="1" dirty="0">
                <a:solidFill>
                  <a:schemeClr val="accent1">
                    <a:lumMod val="75000"/>
                  </a:schemeClr>
                </a:solidFill>
              </a:rPr>
              <a:t>– это оценка качества усвоения обучающимися учебного материала по итогам учебного периода (этапа/года обучения).</a:t>
            </a:r>
          </a:p>
          <a:p>
            <a:pPr algn="just" fontAlgn="base"/>
            <a:endParaRPr lang="ru-RU" sz="800" b="1" dirty="0">
              <a:solidFill>
                <a:schemeClr val="accent1">
                  <a:lumMod val="75000"/>
                </a:schemeClr>
              </a:solidFill>
            </a:endParaRPr>
          </a:p>
          <a:p>
            <a:pPr algn="just" fontAlgn="base"/>
            <a:r>
              <a:rPr lang="ru-RU" sz="2000" b="1" dirty="0">
                <a:solidFill>
                  <a:schemeClr val="accent1">
                    <a:lumMod val="75000"/>
                  </a:schemeClr>
                </a:solidFill>
              </a:rPr>
              <a:t>• </a:t>
            </a:r>
            <a:r>
              <a:rPr lang="ru-RU" sz="2000" b="1" dirty="0">
                <a:solidFill>
                  <a:srgbClr val="C00000"/>
                </a:solidFill>
              </a:rPr>
              <a:t>Итоговая аттестация </a:t>
            </a:r>
            <a:r>
              <a:rPr lang="ru-RU" sz="2000" b="1" dirty="0">
                <a:solidFill>
                  <a:schemeClr val="accent1">
                    <a:lumMod val="75000"/>
                  </a:schemeClr>
                </a:solidFill>
              </a:rPr>
              <a:t>– это оценка уровня достижений обучающихся по завершении освоения дополнительной общеобразовательной программы с целью определения изменения уровня развития детей, их творческих способностей; заключительная проверка знаний, умений, навыков.</a:t>
            </a:r>
          </a:p>
        </p:txBody>
      </p:sp>
    </p:spTree>
    <p:extLst>
      <p:ext uri="{BB962C8B-B14F-4D97-AF65-F5344CB8AC3E}">
        <p14:creationId xmlns:p14="http://schemas.microsoft.com/office/powerpoint/2010/main" val="1736299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5539978"/>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endParaRPr lang="ru-RU" sz="800" b="1" dirty="0">
              <a:solidFill>
                <a:srgbClr val="7030A0"/>
              </a:solidFill>
            </a:endParaRPr>
          </a:p>
          <a:p>
            <a:pPr algn="just" fontAlgn="base"/>
            <a:r>
              <a:rPr lang="ru-RU" sz="2800" b="1" dirty="0">
                <a:solidFill>
                  <a:srgbClr val="FF0000"/>
                </a:solidFill>
              </a:rPr>
              <a:t>2.3.Форма аттестации и оценочные материалы</a:t>
            </a:r>
          </a:p>
          <a:p>
            <a:pPr algn="just" fontAlgn="base"/>
            <a:r>
              <a:rPr lang="ru-RU" sz="2000" b="1" dirty="0" smtClean="0">
                <a:solidFill>
                  <a:schemeClr val="accent1">
                    <a:lumMod val="75000"/>
                  </a:schemeClr>
                </a:solidFill>
              </a:rPr>
              <a:t>Содержание </a:t>
            </a:r>
            <a:r>
              <a:rPr lang="ru-RU" sz="2000" b="1" dirty="0">
                <a:solidFill>
                  <a:schemeClr val="accent1">
                    <a:lumMod val="75000"/>
                  </a:schemeClr>
                </a:solidFill>
              </a:rPr>
              <a:t>аттестации</a:t>
            </a:r>
            <a:r>
              <a:rPr lang="ru-RU" sz="2000" b="1" dirty="0" smtClean="0">
                <a:solidFill>
                  <a:schemeClr val="accent1">
                    <a:lumMod val="75000"/>
                  </a:schemeClr>
                </a:solidFill>
              </a:rPr>
              <a:t>: </a:t>
            </a:r>
            <a:r>
              <a:rPr lang="ru-RU" sz="2000" b="1" dirty="0" smtClean="0">
                <a:solidFill>
                  <a:srgbClr val="C00000"/>
                </a:solidFill>
              </a:rPr>
              <a:t>Итоговая </a:t>
            </a:r>
            <a:r>
              <a:rPr lang="ru-RU" sz="2000" b="1" dirty="0">
                <a:solidFill>
                  <a:srgbClr val="C00000"/>
                </a:solidFill>
              </a:rPr>
              <a:t>аттестация </a:t>
            </a:r>
          </a:p>
          <a:p>
            <a:pPr algn="just" fontAlgn="base"/>
            <a:endParaRPr lang="ru-RU" sz="800" b="1" dirty="0">
              <a:solidFill>
                <a:schemeClr val="accent1">
                  <a:lumMod val="75000"/>
                </a:schemeClr>
              </a:solidFill>
            </a:endParaRPr>
          </a:p>
          <a:p>
            <a:pPr algn="just" fontAlgn="base"/>
            <a:endParaRPr lang="ru-RU" sz="800" b="1" dirty="0" smtClean="0">
              <a:solidFill>
                <a:schemeClr val="accent1">
                  <a:lumMod val="75000"/>
                </a:schemeClr>
              </a:solidFill>
            </a:endParaRPr>
          </a:p>
          <a:p>
            <a:pPr algn="just" fontAlgn="base"/>
            <a:r>
              <a:rPr lang="ru-RU" sz="2200" b="1" dirty="0" smtClean="0">
                <a:solidFill>
                  <a:schemeClr val="accent1">
                    <a:lumMod val="75000"/>
                  </a:schemeClr>
                </a:solidFill>
              </a:rPr>
              <a:t>Федеральный </a:t>
            </a:r>
            <a:r>
              <a:rPr lang="ru-RU" sz="2200" b="1" dirty="0">
                <a:solidFill>
                  <a:schemeClr val="accent1">
                    <a:lumMod val="75000"/>
                  </a:schemeClr>
                </a:solidFill>
              </a:rPr>
              <a:t>закон № 273-ФЗ "Об образовании в Российской Федерации" </a:t>
            </a:r>
            <a:r>
              <a:rPr lang="ru-RU" sz="2200" b="1" dirty="0">
                <a:solidFill>
                  <a:srgbClr val="FF0000"/>
                </a:solidFill>
              </a:rPr>
              <a:t>не предусматривает проведение итоговой аттестации</a:t>
            </a:r>
            <a:r>
              <a:rPr lang="ru-RU" sz="2200" b="1" dirty="0">
                <a:solidFill>
                  <a:schemeClr val="accent1">
                    <a:lumMod val="75000"/>
                  </a:schemeClr>
                </a:solidFill>
              </a:rPr>
              <a:t> </a:t>
            </a:r>
            <a:r>
              <a:rPr lang="ru-RU" sz="2200" b="1" dirty="0">
                <a:solidFill>
                  <a:srgbClr val="C00000"/>
                </a:solidFill>
              </a:rPr>
              <a:t>по дополнительным общеобразовательным общеразвивающим программам (ст.75), но и не запрещает её проведение (ст.60) </a:t>
            </a:r>
            <a:r>
              <a:rPr lang="ru-RU" sz="2200" b="1" dirty="0">
                <a:solidFill>
                  <a:schemeClr val="accent1">
                    <a:lumMod val="75000"/>
                  </a:schemeClr>
                </a:solidFill>
              </a:rPr>
              <a:t>с целью установления:</a:t>
            </a:r>
          </a:p>
          <a:p>
            <a:pPr algn="just" fontAlgn="base"/>
            <a:endParaRPr lang="ru-RU" sz="800" b="1" dirty="0">
              <a:solidFill>
                <a:schemeClr val="accent1">
                  <a:lumMod val="75000"/>
                </a:schemeClr>
              </a:solidFill>
            </a:endParaRPr>
          </a:p>
          <a:p>
            <a:pPr algn="just" fontAlgn="base"/>
            <a:r>
              <a:rPr lang="ru-RU" sz="2200" b="1" dirty="0">
                <a:solidFill>
                  <a:schemeClr val="accent1">
                    <a:lumMod val="75000"/>
                  </a:schemeClr>
                </a:solidFill>
              </a:rPr>
              <a:t>• соответствия результатов освоения дополнительной общеразвивающей программы заявленным целям, задачам и планируемым результатам обучения;</a:t>
            </a:r>
          </a:p>
          <a:p>
            <a:pPr algn="just" fontAlgn="base"/>
            <a:endParaRPr lang="ru-RU" sz="800" b="1" dirty="0">
              <a:solidFill>
                <a:schemeClr val="accent1">
                  <a:lumMod val="75000"/>
                </a:schemeClr>
              </a:solidFill>
            </a:endParaRPr>
          </a:p>
          <a:p>
            <a:pPr algn="just" fontAlgn="base"/>
            <a:r>
              <a:rPr lang="ru-RU" sz="2200" b="1" dirty="0">
                <a:solidFill>
                  <a:schemeClr val="accent1">
                    <a:lumMod val="75000"/>
                  </a:schemeClr>
                </a:solidFill>
              </a:rPr>
              <a:t>• соответствия процесса организации и осуществления дополнительной общеразвивающей программы установленным требованиям к порядку и условиям её реализации.</a:t>
            </a:r>
          </a:p>
        </p:txBody>
      </p:sp>
    </p:spTree>
    <p:extLst>
      <p:ext uri="{BB962C8B-B14F-4D97-AF65-F5344CB8AC3E}">
        <p14:creationId xmlns:p14="http://schemas.microsoft.com/office/powerpoint/2010/main" val="1956582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6355586"/>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r>
              <a:rPr lang="ru-RU" sz="2000" b="1" dirty="0">
                <a:solidFill>
                  <a:srgbClr val="FF0000"/>
                </a:solidFill>
              </a:rPr>
              <a:t>2.3.Форма аттестации и оценочные материалы</a:t>
            </a:r>
          </a:p>
          <a:p>
            <a:pPr algn="just" fontAlgn="base"/>
            <a:endParaRPr lang="ru-RU" sz="800" b="1" dirty="0">
              <a:solidFill>
                <a:schemeClr val="tx2">
                  <a:lumMod val="75000"/>
                </a:schemeClr>
              </a:solidFill>
            </a:endParaRPr>
          </a:p>
          <a:p>
            <a:pPr algn="just" fontAlgn="base"/>
            <a:r>
              <a:rPr lang="ru-RU" sz="1600" b="1" dirty="0" smtClean="0">
                <a:solidFill>
                  <a:schemeClr val="tx2">
                    <a:lumMod val="75000"/>
                  </a:schemeClr>
                </a:solidFill>
              </a:rPr>
              <a:t>В </a:t>
            </a:r>
            <a:r>
              <a:rPr lang="ru-RU" sz="1600" b="1" dirty="0">
                <a:solidFill>
                  <a:schemeClr val="tx2">
                    <a:lumMod val="75000"/>
                  </a:schemeClr>
                </a:solidFill>
              </a:rPr>
              <a:t>зависимости от предмета изучения формы проведения аттестации могут быть следующие:</a:t>
            </a:r>
          </a:p>
          <a:p>
            <a:pPr algn="just" fontAlgn="base"/>
            <a:r>
              <a:rPr lang="ru-RU" sz="1500" b="1" dirty="0" smtClean="0">
                <a:solidFill>
                  <a:schemeClr val="tx2">
                    <a:lumMod val="75000"/>
                  </a:schemeClr>
                </a:solidFill>
              </a:rPr>
              <a:t>1.Тестовые</a:t>
            </a:r>
            <a:r>
              <a:rPr lang="ru-RU" sz="1500" b="1" dirty="0">
                <a:solidFill>
                  <a:schemeClr val="tx2">
                    <a:lumMod val="75000"/>
                  </a:schemeClr>
                </a:solidFill>
              </a:rPr>
              <a:t>, контрольные, </a:t>
            </a:r>
            <a:r>
              <a:rPr lang="ru-RU" sz="1500" b="1" dirty="0" err="1">
                <a:solidFill>
                  <a:schemeClr val="tx2">
                    <a:lumMod val="75000"/>
                  </a:schemeClr>
                </a:solidFill>
              </a:rPr>
              <a:t>срезовые</a:t>
            </a:r>
            <a:r>
              <a:rPr lang="ru-RU" sz="1500" b="1" dirty="0">
                <a:solidFill>
                  <a:schemeClr val="tx2">
                    <a:lumMod val="75000"/>
                  </a:schemeClr>
                </a:solidFill>
              </a:rPr>
              <a:t> задания (устный опрос, письменный опрос, тестирование).</a:t>
            </a:r>
          </a:p>
          <a:p>
            <a:pPr algn="just" fontAlgn="base"/>
            <a:r>
              <a:rPr lang="ru-RU" sz="1500" b="1" dirty="0" smtClean="0">
                <a:solidFill>
                  <a:schemeClr val="tx2">
                    <a:lumMod val="75000"/>
                  </a:schemeClr>
                </a:solidFill>
              </a:rPr>
              <a:t>2</a:t>
            </a:r>
            <a:r>
              <a:rPr lang="ru-RU" sz="1500" b="1" dirty="0">
                <a:solidFill>
                  <a:schemeClr val="tx2">
                    <a:lumMod val="75000"/>
                  </a:schemeClr>
                </a:solidFill>
              </a:rPr>
              <a:t>. Создание проблемных, затруднительных заданий (решение проблемных задач, шаблоны-головоломки и т.п.).</a:t>
            </a:r>
          </a:p>
          <a:p>
            <a:pPr algn="just" fontAlgn="base"/>
            <a:r>
              <a:rPr lang="ru-RU" sz="1500" b="1" dirty="0" smtClean="0">
                <a:solidFill>
                  <a:schemeClr val="tx2">
                    <a:lumMod val="75000"/>
                  </a:schemeClr>
                </a:solidFill>
              </a:rPr>
              <a:t>3</a:t>
            </a:r>
            <a:r>
              <a:rPr lang="ru-RU" sz="1500" b="1" dirty="0">
                <a:solidFill>
                  <a:schemeClr val="tx2">
                    <a:lumMod val="75000"/>
                  </a:schemeClr>
                </a:solidFill>
              </a:rPr>
              <a:t>. Демонстрационные: организация выставок, конкурсов, соревнований, презентация.</a:t>
            </a:r>
          </a:p>
          <a:p>
            <a:pPr algn="just" fontAlgn="base"/>
            <a:r>
              <a:rPr lang="ru-RU" sz="1500" b="1" dirty="0" smtClean="0">
                <a:solidFill>
                  <a:schemeClr val="tx2">
                    <a:lumMod val="75000"/>
                  </a:schemeClr>
                </a:solidFill>
              </a:rPr>
              <a:t>4</a:t>
            </a:r>
            <a:r>
              <a:rPr lang="ru-RU" sz="1500" b="1" dirty="0">
                <a:solidFill>
                  <a:schemeClr val="tx2">
                    <a:lumMod val="75000"/>
                  </a:schemeClr>
                </a:solidFill>
              </a:rPr>
              <a:t>. Анкетирование.</a:t>
            </a:r>
          </a:p>
          <a:p>
            <a:pPr algn="just" fontAlgn="base"/>
            <a:r>
              <a:rPr lang="ru-RU" sz="1500" b="1" dirty="0" smtClean="0">
                <a:solidFill>
                  <a:schemeClr val="tx2">
                    <a:lumMod val="75000"/>
                  </a:schemeClr>
                </a:solidFill>
              </a:rPr>
              <a:t>5</a:t>
            </a:r>
            <a:r>
              <a:rPr lang="ru-RU" sz="1500" b="1" dirty="0">
                <a:solidFill>
                  <a:schemeClr val="tx2">
                    <a:lumMod val="75000"/>
                  </a:schemeClr>
                </a:solidFill>
              </a:rPr>
              <a:t>. Проект.</a:t>
            </a:r>
          </a:p>
          <a:p>
            <a:pPr algn="just" fontAlgn="base"/>
            <a:r>
              <a:rPr lang="ru-RU" sz="1500" b="1" dirty="0" smtClean="0">
                <a:solidFill>
                  <a:schemeClr val="tx2">
                    <a:lumMod val="75000"/>
                  </a:schemeClr>
                </a:solidFill>
              </a:rPr>
              <a:t>6</a:t>
            </a:r>
            <a:r>
              <a:rPr lang="ru-RU" sz="1500" b="1" dirty="0">
                <a:solidFill>
                  <a:schemeClr val="tx2">
                    <a:lumMod val="75000"/>
                  </a:schemeClr>
                </a:solidFill>
              </a:rPr>
              <a:t>. Педагогическая диагностика.</a:t>
            </a:r>
          </a:p>
          <a:p>
            <a:pPr algn="just" fontAlgn="base"/>
            <a:r>
              <a:rPr lang="ru-RU" sz="1500" b="1" dirty="0" smtClean="0">
                <a:solidFill>
                  <a:schemeClr val="tx2">
                    <a:lumMod val="75000"/>
                  </a:schemeClr>
                </a:solidFill>
              </a:rPr>
              <a:t>7</a:t>
            </a:r>
            <a:r>
              <a:rPr lang="ru-RU" sz="1500" b="1" dirty="0">
                <a:solidFill>
                  <a:schemeClr val="tx2">
                    <a:lumMod val="75000"/>
                  </a:schemeClr>
                </a:solidFill>
              </a:rPr>
              <a:t>. Передача обучающемуся роли педагога.</a:t>
            </a:r>
          </a:p>
          <a:p>
            <a:pPr algn="just" fontAlgn="base"/>
            <a:r>
              <a:rPr lang="ru-RU" sz="1500" b="1" dirty="0" smtClean="0">
                <a:solidFill>
                  <a:schemeClr val="tx2">
                    <a:lumMod val="75000"/>
                  </a:schemeClr>
                </a:solidFill>
              </a:rPr>
              <a:t>8</a:t>
            </a:r>
            <a:r>
              <a:rPr lang="ru-RU" sz="1500" b="1" dirty="0">
                <a:solidFill>
                  <a:schemeClr val="tx2">
                    <a:lumMod val="75000"/>
                  </a:schemeClr>
                </a:solidFill>
              </a:rPr>
              <a:t>. День творчества в кружках.</a:t>
            </a:r>
          </a:p>
          <a:p>
            <a:pPr algn="just" fontAlgn="base"/>
            <a:r>
              <a:rPr lang="ru-RU" sz="1500" b="1" dirty="0" smtClean="0">
                <a:solidFill>
                  <a:schemeClr val="tx2">
                    <a:lumMod val="75000"/>
                  </a:schemeClr>
                </a:solidFill>
              </a:rPr>
              <a:t>9</a:t>
            </a:r>
            <a:r>
              <a:rPr lang="ru-RU" sz="1500" b="1" dirty="0">
                <a:solidFill>
                  <a:schemeClr val="tx2">
                    <a:lumMod val="75000"/>
                  </a:schemeClr>
                </a:solidFill>
              </a:rPr>
              <a:t>. Самооценка обучающихся своих знаний и умений.</a:t>
            </a:r>
          </a:p>
          <a:p>
            <a:pPr algn="just" fontAlgn="base"/>
            <a:r>
              <a:rPr lang="ru-RU" sz="1500" b="1" dirty="0" smtClean="0">
                <a:solidFill>
                  <a:schemeClr val="tx2">
                    <a:lumMod val="75000"/>
                  </a:schemeClr>
                </a:solidFill>
              </a:rPr>
              <a:t>10</a:t>
            </a:r>
            <a:r>
              <a:rPr lang="ru-RU" sz="1500" b="1" dirty="0">
                <a:solidFill>
                  <a:schemeClr val="tx2">
                    <a:lumMod val="75000"/>
                  </a:schemeClr>
                </a:solidFill>
              </a:rPr>
              <a:t>. Комбинированная: анкетирование, наблюдение, решение проблемы.</a:t>
            </a:r>
          </a:p>
          <a:p>
            <a:pPr algn="just" fontAlgn="base"/>
            <a:r>
              <a:rPr lang="ru-RU" sz="1500" b="1" dirty="0" smtClean="0">
                <a:solidFill>
                  <a:schemeClr val="tx2">
                    <a:lumMod val="75000"/>
                  </a:schemeClr>
                </a:solidFill>
              </a:rPr>
              <a:t>11</a:t>
            </a:r>
            <a:r>
              <a:rPr lang="ru-RU" sz="1500" b="1" dirty="0">
                <a:solidFill>
                  <a:schemeClr val="tx2">
                    <a:lumMod val="75000"/>
                  </a:schemeClr>
                </a:solidFill>
              </a:rPr>
              <a:t>. Индивидуальные карточки с заданиями различного типа.</a:t>
            </a:r>
          </a:p>
          <a:p>
            <a:pPr algn="just" fontAlgn="base"/>
            <a:r>
              <a:rPr lang="ru-RU" sz="1500" b="1" dirty="0" smtClean="0">
                <a:solidFill>
                  <a:schemeClr val="tx2">
                    <a:lumMod val="75000"/>
                  </a:schemeClr>
                </a:solidFill>
              </a:rPr>
              <a:t>12</a:t>
            </a:r>
            <a:r>
              <a:rPr lang="ru-RU" sz="1500" b="1" dirty="0">
                <a:solidFill>
                  <a:schemeClr val="tx2">
                    <a:lumMod val="75000"/>
                  </a:schemeClr>
                </a:solidFill>
              </a:rPr>
              <a:t>. Групповая оценка работ.</a:t>
            </a:r>
          </a:p>
          <a:p>
            <a:pPr algn="just" fontAlgn="base"/>
            <a:r>
              <a:rPr lang="ru-RU" sz="1500" b="1" dirty="0" smtClean="0">
                <a:solidFill>
                  <a:schemeClr val="tx2">
                    <a:lumMod val="75000"/>
                  </a:schemeClr>
                </a:solidFill>
              </a:rPr>
              <a:t>13</a:t>
            </a:r>
            <a:r>
              <a:rPr lang="ru-RU" sz="1500" b="1" dirty="0">
                <a:solidFill>
                  <a:schemeClr val="tx2">
                    <a:lumMod val="75000"/>
                  </a:schemeClr>
                </a:solidFill>
              </a:rPr>
              <a:t>. Тематические кроссворды.</a:t>
            </a:r>
          </a:p>
          <a:p>
            <a:pPr algn="just" fontAlgn="base"/>
            <a:r>
              <a:rPr lang="ru-RU" sz="1500" b="1" dirty="0" smtClean="0">
                <a:solidFill>
                  <a:schemeClr val="tx2">
                    <a:lumMod val="75000"/>
                  </a:schemeClr>
                </a:solidFill>
              </a:rPr>
              <a:t>14</a:t>
            </a:r>
            <a:r>
              <a:rPr lang="ru-RU" sz="1500" b="1" dirty="0">
                <a:solidFill>
                  <a:schemeClr val="tx2">
                    <a:lumMod val="75000"/>
                  </a:schemeClr>
                </a:solidFill>
              </a:rPr>
              <a:t>. Собеседование.</a:t>
            </a:r>
          </a:p>
          <a:p>
            <a:pPr algn="just" fontAlgn="base"/>
            <a:r>
              <a:rPr lang="ru-RU" sz="1500" b="1" dirty="0" smtClean="0">
                <a:solidFill>
                  <a:schemeClr val="tx2">
                    <a:lumMod val="75000"/>
                  </a:schemeClr>
                </a:solidFill>
              </a:rPr>
              <a:t>15</a:t>
            </a:r>
            <a:r>
              <a:rPr lang="ru-RU" sz="1500" b="1" dirty="0">
                <a:solidFill>
                  <a:schemeClr val="tx2">
                    <a:lumMod val="75000"/>
                  </a:schemeClr>
                </a:solidFill>
              </a:rPr>
              <a:t>. Деловые игры.</a:t>
            </a:r>
          </a:p>
          <a:p>
            <a:pPr algn="just" fontAlgn="base"/>
            <a:r>
              <a:rPr lang="ru-RU" sz="1500" b="1" dirty="0" smtClean="0">
                <a:solidFill>
                  <a:schemeClr val="tx2">
                    <a:lumMod val="75000"/>
                  </a:schemeClr>
                </a:solidFill>
              </a:rPr>
              <a:t>16</a:t>
            </a:r>
            <a:r>
              <a:rPr lang="ru-RU" sz="1500" b="1" dirty="0">
                <a:solidFill>
                  <a:schemeClr val="tx2">
                    <a:lumMod val="75000"/>
                  </a:schemeClr>
                </a:solidFill>
              </a:rPr>
              <a:t>. Творческий отчет (концерт, выставка и т.п.).</a:t>
            </a:r>
          </a:p>
          <a:p>
            <a:pPr algn="just" fontAlgn="base"/>
            <a:r>
              <a:rPr lang="ru-RU" sz="1500" b="1" dirty="0" smtClean="0">
                <a:solidFill>
                  <a:schemeClr val="tx2">
                    <a:lumMod val="75000"/>
                  </a:schemeClr>
                </a:solidFill>
              </a:rPr>
              <a:t>17</a:t>
            </a:r>
            <a:r>
              <a:rPr lang="ru-RU" sz="1500" b="1" dirty="0">
                <a:solidFill>
                  <a:schemeClr val="tx2">
                    <a:lumMod val="75000"/>
                  </a:schemeClr>
                </a:solidFill>
              </a:rPr>
              <a:t>. Защита рефератов.</a:t>
            </a:r>
          </a:p>
          <a:p>
            <a:pPr algn="just" fontAlgn="base"/>
            <a:r>
              <a:rPr lang="ru-RU" sz="1500" b="1" dirty="0" smtClean="0">
                <a:solidFill>
                  <a:schemeClr val="tx2">
                    <a:lumMod val="75000"/>
                  </a:schemeClr>
                </a:solidFill>
              </a:rPr>
              <a:t>18</a:t>
            </a:r>
            <a:r>
              <a:rPr lang="ru-RU" sz="1500" b="1" dirty="0">
                <a:solidFill>
                  <a:schemeClr val="tx2">
                    <a:lumMod val="75000"/>
                  </a:schemeClr>
                </a:solidFill>
              </a:rPr>
              <a:t>. Домашнее задание на самостоятельное выполнение.</a:t>
            </a:r>
          </a:p>
          <a:p>
            <a:pPr algn="just" fontAlgn="base"/>
            <a:r>
              <a:rPr lang="ru-RU" sz="1500" b="1" dirty="0" smtClean="0">
                <a:solidFill>
                  <a:schemeClr val="tx2">
                    <a:lumMod val="75000"/>
                  </a:schemeClr>
                </a:solidFill>
              </a:rPr>
              <a:t>19</a:t>
            </a:r>
            <a:r>
              <a:rPr lang="ru-RU" sz="1500" b="1" dirty="0">
                <a:solidFill>
                  <a:schemeClr val="tx2">
                    <a:lumMod val="75000"/>
                  </a:schemeClr>
                </a:solidFill>
              </a:rPr>
              <a:t>. Карта индивидуальных достижений.</a:t>
            </a:r>
          </a:p>
          <a:p>
            <a:pPr algn="just" fontAlgn="base"/>
            <a:r>
              <a:rPr lang="ru-RU" sz="1500" b="1" dirty="0" smtClean="0">
                <a:solidFill>
                  <a:schemeClr val="tx2">
                    <a:lumMod val="75000"/>
                  </a:schemeClr>
                </a:solidFill>
              </a:rPr>
              <a:t>20</a:t>
            </a:r>
            <a:r>
              <a:rPr lang="ru-RU" sz="1500" b="1" dirty="0">
                <a:solidFill>
                  <a:schemeClr val="tx2">
                    <a:lumMod val="75000"/>
                  </a:schemeClr>
                </a:solidFill>
              </a:rPr>
              <a:t>. Зачет (экзамен</a:t>
            </a:r>
            <a:r>
              <a:rPr lang="ru-RU" sz="1500" b="1" dirty="0" smtClean="0">
                <a:solidFill>
                  <a:schemeClr val="tx2">
                    <a:lumMod val="75000"/>
                  </a:schemeClr>
                </a:solidFill>
              </a:rPr>
              <a:t>).</a:t>
            </a:r>
            <a:endParaRPr lang="ru-RU" sz="1500" b="1" dirty="0" smtClean="0">
              <a:solidFill>
                <a:srgbClr val="FF0000"/>
              </a:solidFill>
            </a:endParaRPr>
          </a:p>
        </p:txBody>
      </p:sp>
    </p:spTree>
    <p:extLst>
      <p:ext uri="{BB962C8B-B14F-4D97-AF65-F5344CB8AC3E}">
        <p14:creationId xmlns:p14="http://schemas.microsoft.com/office/powerpoint/2010/main" val="3675256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404664"/>
            <a:ext cx="8352928" cy="5262979"/>
          </a:xfrm>
          <a:prstGeom prst="rect">
            <a:avLst/>
          </a:prstGeom>
        </p:spPr>
        <p:txBody>
          <a:bodyPr wrap="square">
            <a:spAutoFit/>
          </a:bodyPr>
          <a:lstStyle/>
          <a:p>
            <a:r>
              <a:rPr lang="ru-RU" b="1" dirty="0">
                <a:solidFill>
                  <a:srgbClr val="9933FF"/>
                </a:solidFill>
              </a:rPr>
              <a:t>Современному педагогу, чтобы идти в ногу со временем, необходима </a:t>
            </a:r>
            <a:r>
              <a:rPr lang="ru-RU" b="1" dirty="0">
                <a:solidFill>
                  <a:srgbClr val="FF0000"/>
                </a:solidFill>
                <a:hlinkClick r:id="rId3" action="ppaction://hlinksldjump"/>
              </a:rPr>
              <a:t>нормативно-правовая компетенция </a:t>
            </a:r>
            <a:r>
              <a:rPr lang="ru-RU" b="1" dirty="0">
                <a:solidFill>
                  <a:srgbClr val="9933FF"/>
                </a:solidFill>
              </a:rPr>
              <a:t>для осуществления педагогической деятельности.</a:t>
            </a:r>
          </a:p>
          <a:p>
            <a:r>
              <a:rPr lang="ru-RU" dirty="0"/>
              <a:t>Это требование времени и профессионального стандарта.</a:t>
            </a:r>
          </a:p>
          <a:p>
            <a:endParaRPr lang="ru-RU" dirty="0" smtClean="0"/>
          </a:p>
          <a:p>
            <a:pPr>
              <a:spcAft>
                <a:spcPts val="600"/>
              </a:spcAft>
            </a:pPr>
            <a:r>
              <a:rPr lang="ru-RU" dirty="0" smtClean="0"/>
              <a:t>Педагог </a:t>
            </a:r>
            <a:r>
              <a:rPr lang="ru-RU" dirty="0"/>
              <a:t>дополнительного образования может применять </a:t>
            </a:r>
            <a:r>
              <a:rPr lang="ru-RU" dirty="0">
                <a:solidFill>
                  <a:srgbClr val="FF0000"/>
                </a:solidFill>
              </a:rPr>
              <a:t>нормативно-правовую компетенцию</a:t>
            </a:r>
            <a:r>
              <a:rPr lang="ru-RU" dirty="0"/>
              <a:t>:</a:t>
            </a:r>
          </a:p>
          <a:p>
            <a:pPr>
              <a:spcAft>
                <a:spcPts val="600"/>
              </a:spcAft>
            </a:pPr>
            <a:r>
              <a:rPr lang="ru-RU" b="1" u="sng" dirty="0">
                <a:solidFill>
                  <a:srgbClr val="FF0066"/>
                </a:solidFill>
              </a:rPr>
              <a:t>- в разработке дополнительной общеобразовательной программы согласно нормативным документам и ее реализации;</a:t>
            </a:r>
          </a:p>
          <a:p>
            <a:pPr>
              <a:spcAft>
                <a:spcPts val="600"/>
              </a:spcAft>
            </a:pPr>
            <a:r>
              <a:rPr lang="ru-RU" dirty="0"/>
              <a:t>- в непосредственной деятельности педагога дополнительного образования согласно должностным инструкциям и функциональным обязанностям;</a:t>
            </a:r>
          </a:p>
          <a:p>
            <a:pPr>
              <a:spcAft>
                <a:spcPts val="600"/>
              </a:spcAft>
            </a:pPr>
            <a:r>
              <a:rPr lang="ru-RU" dirty="0"/>
              <a:t>- в участии в общественных органах управления учреждения и управлении коллективом детского объединения;</a:t>
            </a:r>
          </a:p>
          <a:p>
            <a:pPr>
              <a:spcAft>
                <a:spcPts val="600"/>
              </a:spcAft>
            </a:pPr>
            <a:r>
              <a:rPr lang="ru-RU" dirty="0"/>
              <a:t>- при ведении документации педагога дополнительного образования; </a:t>
            </a:r>
          </a:p>
          <a:p>
            <a:pPr>
              <a:spcAft>
                <a:spcPts val="600"/>
              </a:spcAft>
            </a:pPr>
            <a:r>
              <a:rPr lang="ru-RU" dirty="0"/>
              <a:t>- в рациональной организации процесса обучения с целью сохранения здоровья учащихся;</a:t>
            </a:r>
          </a:p>
          <a:p>
            <a:pPr>
              <a:spcAft>
                <a:spcPts val="600"/>
              </a:spcAft>
            </a:pPr>
            <a:r>
              <a:rPr lang="ru-RU" dirty="0"/>
              <a:t>- в организации контроля результативности обучения и воспитания.</a:t>
            </a:r>
          </a:p>
        </p:txBody>
      </p:sp>
    </p:spTree>
    <p:extLst>
      <p:ext uri="{BB962C8B-B14F-4D97-AF65-F5344CB8AC3E}">
        <p14:creationId xmlns:p14="http://schemas.microsoft.com/office/powerpoint/2010/main" val="3659027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1015663"/>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r>
              <a:rPr lang="ru-RU" sz="2800" b="1" dirty="0">
                <a:solidFill>
                  <a:srgbClr val="FF0000"/>
                </a:solidFill>
              </a:rPr>
              <a:t>2.3.Форма аттестации и оценочные материалы</a:t>
            </a:r>
          </a:p>
          <a:p>
            <a:pPr algn="just" fontAlgn="base"/>
            <a:endParaRPr lang="ru-RU" sz="800" b="1" dirty="0" smtClean="0">
              <a:solidFill>
                <a:srgbClr val="C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6" y="1420327"/>
            <a:ext cx="853511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174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5386090"/>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r>
              <a:rPr lang="ru-RU" sz="2800" b="1" dirty="0">
                <a:solidFill>
                  <a:srgbClr val="FF0000"/>
                </a:solidFill>
              </a:rPr>
              <a:t>2.3.Форма аттестации и оценочные материалы</a:t>
            </a:r>
          </a:p>
          <a:p>
            <a:pPr algn="just" fontAlgn="base"/>
            <a:endParaRPr lang="ru-RU" sz="800" b="1" dirty="0" smtClean="0">
              <a:solidFill>
                <a:srgbClr val="C00000"/>
              </a:solidFill>
            </a:endParaRPr>
          </a:p>
          <a:p>
            <a:pPr algn="just" fontAlgn="base"/>
            <a:r>
              <a:rPr lang="ru-RU" sz="2000" b="1" dirty="0" smtClean="0">
                <a:solidFill>
                  <a:srgbClr val="C00000"/>
                </a:solidFill>
              </a:rPr>
              <a:t>Оценочные </a:t>
            </a:r>
            <a:r>
              <a:rPr lang="ru-RU" sz="2000" b="1" dirty="0">
                <a:solidFill>
                  <a:srgbClr val="C00000"/>
                </a:solidFill>
              </a:rPr>
              <a:t>материалы </a:t>
            </a:r>
            <a:r>
              <a:rPr lang="ru-RU" sz="2000" b="1" dirty="0">
                <a:solidFill>
                  <a:schemeClr val="accent1">
                    <a:lumMod val="75000"/>
                  </a:schemeClr>
                </a:solidFill>
              </a:rPr>
              <a:t>— пакет диагностических методик, позволяющих определить достижение обучающимися планируемых результатов (ФЗ № 273, ст.2, п.9; ст. 47, п.5</a:t>
            </a:r>
            <a:r>
              <a:rPr lang="ru-RU" sz="2000" b="1" dirty="0" smtClean="0">
                <a:solidFill>
                  <a:schemeClr val="accent1">
                    <a:lumMod val="75000"/>
                  </a:schemeClr>
                </a:solidFill>
              </a:rPr>
              <a:t>).</a:t>
            </a:r>
          </a:p>
          <a:p>
            <a:pPr algn="just" fontAlgn="base"/>
            <a:endParaRPr lang="ru-RU" sz="800" b="1" dirty="0">
              <a:solidFill>
                <a:schemeClr val="accent1">
                  <a:lumMod val="75000"/>
                </a:schemeClr>
              </a:solidFill>
            </a:endParaRPr>
          </a:p>
          <a:p>
            <a:pPr algn="just" fontAlgn="base"/>
            <a:r>
              <a:rPr lang="ru-RU" sz="2000" b="1" dirty="0">
                <a:solidFill>
                  <a:srgbClr val="C00000"/>
                </a:solidFill>
              </a:rPr>
              <a:t>Предмет </a:t>
            </a:r>
            <a:r>
              <a:rPr lang="ru-RU" sz="2000" b="1" dirty="0" smtClean="0">
                <a:solidFill>
                  <a:srgbClr val="C00000"/>
                </a:solidFill>
              </a:rPr>
              <a:t>оценивания: </a:t>
            </a:r>
            <a:r>
              <a:rPr lang="ru-RU" sz="2000" b="1" dirty="0" smtClean="0">
                <a:solidFill>
                  <a:schemeClr val="accent1">
                    <a:lumMod val="75000"/>
                  </a:schemeClr>
                </a:solidFill>
              </a:rPr>
              <a:t>набор </a:t>
            </a:r>
            <a:r>
              <a:rPr lang="ru-RU" sz="2000" b="1" dirty="0">
                <a:solidFill>
                  <a:schemeClr val="accent1">
                    <a:lumMod val="75000"/>
                  </a:schemeClr>
                </a:solidFill>
              </a:rPr>
              <a:t>основных знаний, умений, практических навыков по изучаемому виду деятельности; универсальные учебные действия; перечень важнейших личностных свойств и другое. </a:t>
            </a:r>
            <a:endParaRPr lang="ru-RU" sz="2000" b="1" dirty="0" smtClean="0">
              <a:solidFill>
                <a:schemeClr val="accent1">
                  <a:lumMod val="75000"/>
                </a:schemeClr>
              </a:solidFill>
            </a:endParaRPr>
          </a:p>
          <a:p>
            <a:pPr algn="just" fontAlgn="base"/>
            <a:endParaRPr lang="ru-RU" sz="800" b="1" dirty="0">
              <a:solidFill>
                <a:schemeClr val="accent1">
                  <a:lumMod val="75000"/>
                </a:schemeClr>
              </a:solidFill>
            </a:endParaRPr>
          </a:p>
          <a:p>
            <a:pPr algn="just" fontAlgn="base"/>
            <a:r>
              <a:rPr lang="ru-RU" sz="2000" b="1" dirty="0" smtClean="0">
                <a:solidFill>
                  <a:schemeClr val="accent1">
                    <a:lumMod val="75000"/>
                  </a:schemeClr>
                </a:solidFill>
              </a:rPr>
              <a:t>Методика </a:t>
            </a:r>
            <a:r>
              <a:rPr lang="ru-RU" sz="2000" b="1" dirty="0">
                <a:solidFill>
                  <a:schemeClr val="accent1">
                    <a:lumMod val="75000"/>
                  </a:schemeClr>
                </a:solidFill>
              </a:rPr>
              <a:t>выявления, диагностики и оценки получаемых результатов разрабатываются </a:t>
            </a:r>
            <a:r>
              <a:rPr lang="ru-RU" sz="2000" b="1" dirty="0" smtClean="0">
                <a:solidFill>
                  <a:schemeClr val="accent1">
                    <a:lumMod val="75000"/>
                  </a:schemeClr>
                </a:solidFill>
              </a:rPr>
              <a:t>педагогом </a:t>
            </a:r>
            <a:r>
              <a:rPr lang="ru-RU" sz="2000" b="1" dirty="0">
                <a:solidFill>
                  <a:schemeClr val="accent1">
                    <a:lumMod val="75000"/>
                  </a:schemeClr>
                </a:solidFill>
              </a:rPr>
              <a:t>в соответствии с требованиями, принятыми в образовательной организации</a:t>
            </a:r>
            <a:r>
              <a:rPr lang="ru-RU" sz="2000" b="1" dirty="0" smtClean="0">
                <a:solidFill>
                  <a:schemeClr val="accent1">
                    <a:lumMod val="75000"/>
                  </a:schemeClr>
                </a:solidFill>
              </a:rPr>
              <a:t>.</a:t>
            </a:r>
          </a:p>
          <a:p>
            <a:pPr algn="just" fontAlgn="base"/>
            <a:endParaRPr lang="ru-RU" sz="800" b="1" dirty="0">
              <a:solidFill>
                <a:schemeClr val="accent1">
                  <a:lumMod val="75000"/>
                </a:schemeClr>
              </a:solidFill>
            </a:endParaRPr>
          </a:p>
          <a:p>
            <a:pPr algn="just" fontAlgn="base"/>
            <a:r>
              <a:rPr lang="ru-RU" sz="2000" b="1" dirty="0">
                <a:solidFill>
                  <a:srgbClr val="C00000"/>
                </a:solidFill>
              </a:rPr>
              <a:t>Критериями оценки результативности </a:t>
            </a:r>
            <a:r>
              <a:rPr lang="ru-RU" sz="2000" b="1" dirty="0">
                <a:solidFill>
                  <a:schemeClr val="accent1">
                    <a:lumMod val="75000"/>
                  </a:schemeClr>
                </a:solidFill>
              </a:rPr>
              <a:t>обучения могут являться:</a:t>
            </a:r>
          </a:p>
          <a:p>
            <a:pPr algn="just" fontAlgn="base"/>
            <a:r>
              <a:rPr lang="ru-RU" sz="2000" b="1" dirty="0" smtClean="0">
                <a:solidFill>
                  <a:schemeClr val="accent1">
                    <a:lumMod val="75000"/>
                  </a:schemeClr>
                </a:solidFill>
              </a:rPr>
              <a:t>• </a:t>
            </a:r>
            <a:r>
              <a:rPr lang="ru-RU" sz="2000" b="1" dirty="0">
                <a:solidFill>
                  <a:schemeClr val="accent1">
                    <a:lumMod val="75000"/>
                  </a:schemeClr>
                </a:solidFill>
              </a:rPr>
              <a:t>критерии оценки уровня теоретической подготовки</a:t>
            </a:r>
            <a:r>
              <a:rPr lang="ru-RU" sz="2000" b="1" dirty="0" smtClean="0">
                <a:solidFill>
                  <a:schemeClr val="accent1">
                    <a:lumMod val="75000"/>
                  </a:schemeClr>
                </a:solidFill>
              </a:rPr>
              <a:t>:</a:t>
            </a:r>
            <a:endParaRPr lang="ru-RU" sz="2000" b="1" dirty="0">
              <a:solidFill>
                <a:schemeClr val="accent1">
                  <a:lumMod val="75000"/>
                </a:schemeClr>
              </a:solidFill>
            </a:endParaRPr>
          </a:p>
          <a:p>
            <a:pPr algn="just" fontAlgn="base"/>
            <a:r>
              <a:rPr lang="ru-RU" sz="2000" b="1" dirty="0">
                <a:solidFill>
                  <a:schemeClr val="accent1">
                    <a:lumMod val="75000"/>
                  </a:schemeClr>
                </a:solidFill>
              </a:rPr>
              <a:t>• критерии оценки уровня практической подготовки</a:t>
            </a:r>
            <a:r>
              <a:rPr lang="ru-RU" sz="2000" b="1" dirty="0" smtClean="0">
                <a:solidFill>
                  <a:schemeClr val="accent1">
                    <a:lumMod val="75000"/>
                  </a:schemeClr>
                </a:solidFill>
              </a:rPr>
              <a:t>:</a:t>
            </a:r>
            <a:endParaRPr lang="ru-RU" sz="2000" b="1" dirty="0">
              <a:solidFill>
                <a:schemeClr val="accent1">
                  <a:lumMod val="75000"/>
                </a:schemeClr>
              </a:solidFill>
            </a:endParaRPr>
          </a:p>
          <a:p>
            <a:pPr algn="just" fontAlgn="base"/>
            <a:r>
              <a:rPr lang="ru-RU" sz="2000" b="1" dirty="0">
                <a:solidFill>
                  <a:schemeClr val="accent1">
                    <a:lumMod val="75000"/>
                  </a:schemeClr>
                </a:solidFill>
              </a:rPr>
              <a:t>• критерии оценки уровня личностного развития детей</a:t>
            </a:r>
            <a:r>
              <a:rPr lang="ru-RU" sz="2000" b="1" dirty="0" smtClean="0">
                <a:solidFill>
                  <a:schemeClr val="accent1">
                    <a:lumMod val="75000"/>
                  </a:schemeClr>
                </a:solidFill>
              </a:rPr>
              <a:t>:</a:t>
            </a:r>
            <a:endParaRPr lang="ru-RU" sz="800" b="1" dirty="0">
              <a:solidFill>
                <a:schemeClr val="tx2">
                  <a:lumMod val="75000"/>
                </a:schemeClr>
              </a:solidFill>
            </a:endParaRPr>
          </a:p>
        </p:txBody>
      </p:sp>
    </p:spTree>
    <p:extLst>
      <p:ext uri="{BB962C8B-B14F-4D97-AF65-F5344CB8AC3E}">
        <p14:creationId xmlns:p14="http://schemas.microsoft.com/office/powerpoint/2010/main" val="909530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5663089"/>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r>
              <a:rPr lang="ru-RU" sz="2800" b="1" dirty="0" smtClean="0">
                <a:solidFill>
                  <a:srgbClr val="FF0000"/>
                </a:solidFill>
              </a:rPr>
              <a:t>2.4. </a:t>
            </a:r>
            <a:r>
              <a:rPr lang="ru-RU" sz="2800" b="1" dirty="0">
                <a:solidFill>
                  <a:srgbClr val="FF0000"/>
                </a:solidFill>
              </a:rPr>
              <a:t>Методические и дидактические материалы</a:t>
            </a:r>
            <a:r>
              <a:rPr lang="ru-RU" sz="2800" b="1" dirty="0" smtClean="0">
                <a:solidFill>
                  <a:srgbClr val="FF0000"/>
                </a:solidFill>
              </a:rPr>
              <a:t>.</a:t>
            </a:r>
          </a:p>
          <a:p>
            <a:pPr algn="just" fontAlgn="base"/>
            <a:endParaRPr lang="ru-RU" sz="1000" b="1" dirty="0" smtClean="0">
              <a:solidFill>
                <a:srgbClr val="FF0000"/>
              </a:solidFill>
            </a:endParaRPr>
          </a:p>
          <a:p>
            <a:pPr algn="just" fontAlgn="base"/>
            <a:endParaRPr lang="ru-RU" sz="800" b="1" dirty="0" smtClean="0">
              <a:solidFill>
                <a:srgbClr val="FF0000"/>
              </a:solidFill>
            </a:endParaRPr>
          </a:p>
          <a:p>
            <a:pPr algn="just" fontAlgn="base"/>
            <a:r>
              <a:rPr lang="ru-RU" sz="2000" b="1" dirty="0">
                <a:solidFill>
                  <a:schemeClr val="tx2">
                    <a:lumMod val="75000"/>
                  </a:schemeClr>
                </a:solidFill>
              </a:rPr>
              <a:t>В данном разделе указывается </a:t>
            </a:r>
            <a:r>
              <a:rPr lang="ru-RU" sz="2000" b="1" dirty="0">
                <a:solidFill>
                  <a:srgbClr val="C00000"/>
                </a:solidFill>
              </a:rPr>
              <a:t>методические</a:t>
            </a:r>
            <a:r>
              <a:rPr lang="ru-RU" sz="2000" b="1" dirty="0">
                <a:solidFill>
                  <a:schemeClr val="tx2">
                    <a:lumMod val="75000"/>
                  </a:schemeClr>
                </a:solidFill>
              </a:rPr>
              <a:t> и </a:t>
            </a:r>
            <a:r>
              <a:rPr lang="ru-RU" sz="2000" b="1" dirty="0">
                <a:solidFill>
                  <a:srgbClr val="C00000"/>
                </a:solidFill>
              </a:rPr>
              <a:t>дидактические</a:t>
            </a:r>
            <a:r>
              <a:rPr lang="ru-RU" sz="2000" b="1" dirty="0">
                <a:solidFill>
                  <a:schemeClr val="tx2">
                    <a:lumMod val="75000"/>
                  </a:schemeClr>
                </a:solidFill>
              </a:rPr>
              <a:t> материалы, используемые в реализации программы. </a:t>
            </a:r>
          </a:p>
          <a:p>
            <a:pPr algn="just" fontAlgn="base"/>
            <a:endParaRPr lang="ru-RU" sz="800" b="1" dirty="0">
              <a:solidFill>
                <a:schemeClr val="tx2">
                  <a:lumMod val="75000"/>
                </a:schemeClr>
              </a:solidFill>
            </a:endParaRPr>
          </a:p>
          <a:p>
            <a:pPr algn="just" fontAlgn="base"/>
            <a:r>
              <a:rPr lang="ru-RU" sz="2000" b="1" dirty="0">
                <a:solidFill>
                  <a:srgbClr val="C00000"/>
                </a:solidFill>
              </a:rPr>
              <a:t>Методические материалы </a:t>
            </a:r>
            <a:r>
              <a:rPr lang="ru-RU" sz="2000" b="1" dirty="0">
                <a:solidFill>
                  <a:schemeClr val="tx2">
                    <a:lumMod val="75000"/>
                  </a:schemeClr>
                </a:solidFill>
              </a:rPr>
              <a:t>(направлены на учителя) - это пособия обеспечивающие программу методическими видами продукции (разработки игр, бесед, походов, экскурсий, конкурсов, конференций и т.д.) и описывающие и раскрывающие формы, средства, методы обучения. </a:t>
            </a:r>
          </a:p>
          <a:p>
            <a:pPr algn="just" fontAlgn="base"/>
            <a:endParaRPr lang="ru-RU" sz="800" b="1" dirty="0">
              <a:solidFill>
                <a:schemeClr val="tx2">
                  <a:lumMod val="75000"/>
                </a:schemeClr>
              </a:solidFill>
            </a:endParaRPr>
          </a:p>
          <a:p>
            <a:pPr algn="just" fontAlgn="base"/>
            <a:r>
              <a:rPr lang="ru-RU" sz="2000" b="1" dirty="0" smtClean="0">
                <a:solidFill>
                  <a:srgbClr val="C00000"/>
                </a:solidFill>
              </a:rPr>
              <a:t>Дидактические </a:t>
            </a:r>
            <a:r>
              <a:rPr lang="ru-RU" sz="2000" b="1" dirty="0">
                <a:solidFill>
                  <a:srgbClr val="C00000"/>
                </a:solidFill>
              </a:rPr>
              <a:t>материалы </a:t>
            </a:r>
            <a:r>
              <a:rPr lang="ru-RU" sz="2000" b="1" dirty="0">
                <a:solidFill>
                  <a:schemeClr val="tx2">
                    <a:lumMod val="75000"/>
                  </a:schemeClr>
                </a:solidFill>
              </a:rPr>
              <a:t>(направлены на ученика) - разновидность наглядных учебных пособий (карты, таблицы, реактивы, растения и т. д.), раздаваемые учащимся для самостоятельной работы на уроке или дома или демонстрируемые педагогом. Дидактическим материалом называются также сборники задач и упражнений для учащихся.</a:t>
            </a:r>
          </a:p>
          <a:p>
            <a:pPr algn="just" fontAlgn="base"/>
            <a:endParaRPr lang="ru-RU" sz="2000" b="1" dirty="0">
              <a:solidFill>
                <a:schemeClr val="tx2">
                  <a:lumMod val="75000"/>
                </a:schemeClr>
              </a:solidFill>
            </a:endParaRPr>
          </a:p>
          <a:p>
            <a:pPr algn="just" fontAlgn="base"/>
            <a:endParaRPr lang="ru-RU" sz="1600" b="1" dirty="0" smtClean="0">
              <a:solidFill>
                <a:srgbClr val="FF0000"/>
              </a:solidFill>
            </a:endParaRPr>
          </a:p>
        </p:txBody>
      </p:sp>
    </p:spTree>
    <p:extLst>
      <p:ext uri="{BB962C8B-B14F-4D97-AF65-F5344CB8AC3E}">
        <p14:creationId xmlns:p14="http://schemas.microsoft.com/office/powerpoint/2010/main" val="97277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480" y="476672"/>
            <a:ext cx="8136904" cy="830997"/>
          </a:xfrm>
          <a:prstGeom prst="rect">
            <a:avLst/>
          </a:prstGeom>
        </p:spPr>
        <p:txBody>
          <a:bodyPr wrap="square">
            <a:spAutoFit/>
          </a:bodyPr>
          <a:lstStyle/>
          <a:p>
            <a:pPr algn="just" fontAlgn="base"/>
            <a:r>
              <a:rPr lang="ru-RU" sz="2400" b="1" dirty="0">
                <a:solidFill>
                  <a:srgbClr val="7030A0"/>
                </a:solidFill>
              </a:rPr>
              <a:t>2. Комплекс организационно-педагогических условий</a:t>
            </a:r>
          </a:p>
          <a:p>
            <a:pPr algn="just" fontAlgn="base"/>
            <a:r>
              <a:rPr lang="ru-RU" sz="2400" b="1" dirty="0" smtClean="0">
                <a:solidFill>
                  <a:srgbClr val="7030A0"/>
                </a:solidFill>
              </a:rPr>
              <a:t>2.5. Воспитательный компонент</a:t>
            </a:r>
            <a:endParaRPr lang="ru-RU" sz="800" b="1" dirty="0">
              <a:solidFill>
                <a:srgbClr val="C00000"/>
              </a:solidFill>
            </a:endParaRPr>
          </a:p>
        </p:txBody>
      </p:sp>
      <p:sp>
        <p:nvSpPr>
          <p:cNvPr id="3" name="Прямоугольник 2"/>
          <p:cNvSpPr/>
          <p:nvPr/>
        </p:nvSpPr>
        <p:spPr>
          <a:xfrm>
            <a:off x="323528" y="1305342"/>
            <a:ext cx="8568952" cy="5016758"/>
          </a:xfrm>
          <a:prstGeom prst="rect">
            <a:avLst/>
          </a:prstGeom>
        </p:spPr>
        <p:txBody>
          <a:bodyPr wrap="square">
            <a:spAutoFit/>
          </a:bodyPr>
          <a:lstStyle/>
          <a:p>
            <a:r>
              <a:rPr lang="ru-RU" sz="2000" b="1" dirty="0">
                <a:solidFill>
                  <a:schemeClr val="tx2">
                    <a:lumMod val="75000"/>
                  </a:schemeClr>
                </a:solidFill>
              </a:rPr>
              <a:t>В содержание дополнительных общеобразовательных программ всех направленностей включается </a:t>
            </a:r>
            <a:r>
              <a:rPr lang="ru-RU" sz="2000" b="1" dirty="0">
                <a:solidFill>
                  <a:srgbClr val="C00000"/>
                </a:solidFill>
              </a:rPr>
              <a:t>воспитательный компонент</a:t>
            </a:r>
            <a:r>
              <a:rPr lang="ru-RU" sz="2000" b="1" dirty="0">
                <a:solidFill>
                  <a:schemeClr val="tx2">
                    <a:lumMod val="75000"/>
                  </a:schemeClr>
                </a:solidFill>
              </a:rPr>
              <a:t>, направленный на формирование у детей и молодежи общероссийской гражданской идентичности, патриотизма, гражданской ответственности, чувства гордости за историю России, воспитание культуры межнационального общения, что предусматривается Федеральным проектом «Успех каждого ребенка» нацпроектом «Образование», проектом Концепции развития дополнительного образования до 2030 г</a:t>
            </a:r>
            <a:r>
              <a:rPr lang="ru-RU" sz="2000" b="1" dirty="0" smtClean="0">
                <a:solidFill>
                  <a:schemeClr val="tx2">
                    <a:lumMod val="75000"/>
                  </a:schemeClr>
                </a:solidFill>
              </a:rPr>
              <a:t>.</a:t>
            </a:r>
          </a:p>
          <a:p>
            <a:r>
              <a:rPr lang="ru-RU" sz="2000" b="1" dirty="0">
                <a:solidFill>
                  <a:schemeClr val="tx2">
                    <a:lumMod val="75000"/>
                  </a:schemeClr>
                </a:solidFill>
              </a:rPr>
              <a:t> </a:t>
            </a:r>
            <a:endParaRPr lang="ru-RU" sz="2000" b="1" dirty="0" smtClean="0">
              <a:solidFill>
                <a:schemeClr val="tx2">
                  <a:lumMod val="75000"/>
                </a:schemeClr>
              </a:solidFill>
            </a:endParaRPr>
          </a:p>
          <a:p>
            <a:r>
              <a:rPr lang="ru-RU" sz="2000" b="1" dirty="0" smtClean="0">
                <a:solidFill>
                  <a:schemeClr val="tx2">
                    <a:lumMod val="75000"/>
                  </a:schemeClr>
                </a:solidFill>
              </a:rPr>
              <a:t>В содержание данного раздела входит:</a:t>
            </a:r>
          </a:p>
          <a:p>
            <a:pPr marL="342900" indent="-342900">
              <a:buFontTx/>
              <a:buChar char="-"/>
            </a:pPr>
            <a:r>
              <a:rPr lang="ru-RU" sz="2000" b="1" dirty="0" smtClean="0">
                <a:solidFill>
                  <a:schemeClr val="tx2">
                    <a:lumMod val="75000"/>
                  </a:schemeClr>
                </a:solidFill>
              </a:rPr>
              <a:t>Цель и задачи воспитательной работы образовательной организации;</a:t>
            </a:r>
          </a:p>
          <a:p>
            <a:pPr marL="342900" indent="-342900">
              <a:buFontTx/>
              <a:buChar char="-"/>
            </a:pPr>
            <a:r>
              <a:rPr lang="ru-RU" sz="2000" b="1" dirty="0" smtClean="0">
                <a:solidFill>
                  <a:schemeClr val="tx2">
                    <a:lumMod val="75000"/>
                  </a:schemeClr>
                </a:solidFill>
              </a:rPr>
              <a:t>Формы и методы воспитания;</a:t>
            </a:r>
          </a:p>
          <a:p>
            <a:pPr marL="342900" indent="-342900">
              <a:buFontTx/>
              <a:buChar char="-"/>
            </a:pPr>
            <a:r>
              <a:rPr lang="ru-RU" sz="2000" b="1" dirty="0" smtClean="0">
                <a:solidFill>
                  <a:schemeClr val="tx2">
                    <a:lumMod val="75000"/>
                  </a:schemeClr>
                </a:solidFill>
              </a:rPr>
              <a:t>Условия воспитания;</a:t>
            </a:r>
          </a:p>
          <a:p>
            <a:pPr marL="342900" indent="-342900">
              <a:buFontTx/>
              <a:buChar char="-"/>
            </a:pPr>
            <a:r>
              <a:rPr lang="ru-RU" sz="2000" b="1" dirty="0" smtClean="0">
                <a:solidFill>
                  <a:schemeClr val="tx2">
                    <a:lumMod val="75000"/>
                  </a:schemeClr>
                </a:solidFill>
              </a:rPr>
              <a:t>Ценностно-целевая основа воспитания;</a:t>
            </a:r>
          </a:p>
          <a:p>
            <a:pPr marL="342900" indent="-342900">
              <a:buFontTx/>
              <a:buChar char="-"/>
            </a:pPr>
            <a:r>
              <a:rPr lang="ru-RU" sz="2000" b="1" dirty="0" smtClean="0">
                <a:solidFill>
                  <a:schemeClr val="tx2">
                    <a:lumMod val="75000"/>
                  </a:schemeClr>
                </a:solidFill>
              </a:rPr>
              <a:t>Анализ результатов;</a:t>
            </a:r>
          </a:p>
          <a:p>
            <a:pPr marL="342900" indent="-342900">
              <a:buFontTx/>
              <a:buChar char="-"/>
            </a:pPr>
            <a:r>
              <a:rPr lang="ru-RU" sz="2000" b="1" dirty="0">
                <a:solidFill>
                  <a:schemeClr val="tx2">
                    <a:lumMod val="75000"/>
                  </a:schemeClr>
                </a:solidFill>
              </a:rPr>
              <a:t>План воспитательной </a:t>
            </a:r>
            <a:r>
              <a:rPr lang="ru-RU" sz="2000" b="1" dirty="0" smtClean="0">
                <a:solidFill>
                  <a:schemeClr val="tx2">
                    <a:lumMod val="75000"/>
                  </a:schemeClr>
                </a:solidFill>
              </a:rPr>
              <a:t>работы (таблица).</a:t>
            </a:r>
            <a:endParaRPr lang="ru-RU" sz="2000" b="1" dirty="0">
              <a:solidFill>
                <a:schemeClr val="tx2">
                  <a:lumMod val="75000"/>
                </a:schemeClr>
              </a:solidFill>
            </a:endParaRPr>
          </a:p>
        </p:txBody>
      </p:sp>
    </p:spTree>
    <p:extLst>
      <p:ext uri="{BB962C8B-B14F-4D97-AF65-F5344CB8AC3E}">
        <p14:creationId xmlns:p14="http://schemas.microsoft.com/office/powerpoint/2010/main" val="1601026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75224" y="188640"/>
            <a:ext cx="8136904" cy="830997"/>
          </a:xfrm>
          <a:prstGeom prst="rect">
            <a:avLst/>
          </a:prstGeom>
        </p:spPr>
        <p:txBody>
          <a:bodyPr wrap="square">
            <a:spAutoFit/>
          </a:bodyPr>
          <a:lstStyle/>
          <a:p>
            <a:pPr algn="just" fontAlgn="base"/>
            <a:r>
              <a:rPr lang="ru-RU" sz="2400" b="1" dirty="0">
                <a:solidFill>
                  <a:srgbClr val="7030A0"/>
                </a:solidFill>
              </a:rPr>
              <a:t>2. Комплекс организационно-педагогических условий</a:t>
            </a:r>
          </a:p>
          <a:p>
            <a:pPr algn="just" fontAlgn="base"/>
            <a:r>
              <a:rPr lang="ru-RU" sz="2400" b="1" dirty="0" smtClean="0">
                <a:solidFill>
                  <a:srgbClr val="7030A0"/>
                </a:solidFill>
              </a:rPr>
              <a:t>2.5. Воспитательный компонент</a:t>
            </a:r>
            <a:endParaRPr lang="ru-RU" sz="800" b="1" dirty="0">
              <a:solidFill>
                <a:srgbClr val="C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30016309"/>
              </p:ext>
            </p:extLst>
          </p:nvPr>
        </p:nvGraphicFramePr>
        <p:xfrm>
          <a:off x="331208" y="3284984"/>
          <a:ext cx="8424936" cy="962784"/>
        </p:xfrm>
        <a:graphic>
          <a:graphicData uri="http://schemas.openxmlformats.org/drawingml/2006/table">
            <a:tbl>
              <a:tblPr firstRow="1" firstCol="1" bandRow="1">
                <a:tableStyleId>{5C22544A-7EE6-4342-B048-85BDC9FD1C3A}</a:tableStyleId>
              </a:tblPr>
              <a:tblGrid>
                <a:gridCol w="576222"/>
                <a:gridCol w="3034590"/>
                <a:gridCol w="2683771"/>
                <a:gridCol w="2130353"/>
              </a:tblGrid>
              <a:tr h="364525">
                <a:tc gridSpan="4">
                  <a:txBody>
                    <a:bodyPr/>
                    <a:lstStyle/>
                    <a:p>
                      <a:pPr algn="ctr">
                        <a:spcAft>
                          <a:spcPts val="0"/>
                        </a:spcAft>
                      </a:pPr>
                      <a:r>
                        <a:rPr lang="ru-RU" sz="1300" dirty="0">
                          <a:effectLst/>
                        </a:rPr>
                        <a:t>Модуль: Учебное занятие</a:t>
                      </a:r>
                      <a:endParaRPr lang="ru-RU" sz="1000" dirty="0">
                        <a:effectLst/>
                      </a:endParaRPr>
                    </a:p>
                    <a:p>
                      <a:pPr algn="just"/>
                      <a:r>
                        <a:rPr lang="ru-RU" sz="1300" dirty="0">
                          <a:effectLst/>
                        </a:rPr>
                        <a:t>Задачи</a:t>
                      </a:r>
                      <a:r>
                        <a:rPr lang="ru-RU" sz="1300" dirty="0" smtClean="0">
                          <a:effectLst/>
                        </a:rPr>
                        <a:t>:</a:t>
                      </a:r>
                      <a:endParaRPr lang="ru-RU" sz="1000" dirty="0">
                        <a:effectLst/>
                        <a:latin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216024">
                <a:tc>
                  <a:txBody>
                    <a:bodyPr/>
                    <a:lstStyle/>
                    <a:p>
                      <a:pPr algn="ctr">
                        <a:spcAft>
                          <a:spcPts val="0"/>
                        </a:spcAft>
                      </a:pPr>
                      <a:r>
                        <a:rPr lang="ru-RU" sz="1300">
                          <a:effectLst/>
                        </a:rPr>
                        <a:t>№</a:t>
                      </a:r>
                      <a:endParaRPr lang="ru-RU" sz="1000">
                        <a:effectLst/>
                        <a:latin typeface="Times New Roman"/>
                        <a:ea typeface="Times New Roman"/>
                      </a:endParaRPr>
                    </a:p>
                  </a:txBody>
                  <a:tcPr marL="68580" marR="68580" marT="0" marB="0" anchor="ctr"/>
                </a:tc>
                <a:tc>
                  <a:txBody>
                    <a:bodyPr/>
                    <a:lstStyle/>
                    <a:p>
                      <a:pPr algn="ctr">
                        <a:spcAft>
                          <a:spcPts val="0"/>
                        </a:spcAft>
                      </a:pPr>
                      <a:r>
                        <a:rPr lang="ru-RU" sz="1300" dirty="0">
                          <a:effectLst/>
                        </a:rPr>
                        <a:t>Наименование мероприятия</a:t>
                      </a:r>
                      <a:endParaRPr lang="ru-RU" sz="1000" dirty="0">
                        <a:effectLst/>
                        <a:latin typeface="Times New Roman"/>
                        <a:ea typeface="Times New Roman"/>
                      </a:endParaRPr>
                    </a:p>
                  </a:txBody>
                  <a:tcPr marL="68580" marR="68580" marT="0" marB="0" anchor="ctr"/>
                </a:tc>
                <a:tc>
                  <a:txBody>
                    <a:bodyPr/>
                    <a:lstStyle/>
                    <a:p>
                      <a:pPr algn="ctr">
                        <a:spcAft>
                          <a:spcPts val="0"/>
                        </a:spcAft>
                      </a:pPr>
                      <a:r>
                        <a:rPr lang="ru-RU" sz="1300">
                          <a:effectLst/>
                        </a:rPr>
                        <a:t>Форма проведения </a:t>
                      </a:r>
                      <a:endParaRPr lang="ru-RU" sz="1000">
                        <a:effectLst/>
                        <a:latin typeface="Times New Roman"/>
                        <a:ea typeface="Times New Roman"/>
                      </a:endParaRPr>
                    </a:p>
                  </a:txBody>
                  <a:tcPr marL="68580" marR="68580" marT="0" marB="0" anchor="ctr"/>
                </a:tc>
                <a:tc>
                  <a:txBody>
                    <a:bodyPr/>
                    <a:lstStyle/>
                    <a:p>
                      <a:pPr algn="ctr">
                        <a:spcAft>
                          <a:spcPts val="0"/>
                        </a:spcAft>
                      </a:pPr>
                      <a:r>
                        <a:rPr lang="ru-RU" sz="1300">
                          <a:effectLst/>
                        </a:rPr>
                        <a:t>Сроки проведения</a:t>
                      </a:r>
                      <a:endParaRPr lang="ru-RU" sz="1000">
                        <a:effectLst/>
                        <a:latin typeface="Times New Roman"/>
                        <a:ea typeface="Times New Roman"/>
                      </a:endParaRPr>
                    </a:p>
                  </a:txBody>
                  <a:tcPr marL="68580" marR="68580" marT="0" marB="0" anchor="ctr"/>
                </a:tc>
              </a:tr>
              <a:tr h="60230">
                <a:tc>
                  <a:txBody>
                    <a:bodyPr/>
                    <a:lstStyle/>
                    <a:p>
                      <a:pPr algn="ctr">
                        <a:spcAft>
                          <a:spcPts val="0"/>
                        </a:spcAft>
                      </a:pPr>
                      <a:r>
                        <a:rPr lang="ru-RU" sz="1300">
                          <a:effectLst/>
                        </a:rPr>
                        <a:t>1</a:t>
                      </a:r>
                      <a:endParaRPr lang="ru-RU" sz="1000">
                        <a:effectLst/>
                        <a:latin typeface="Times New Roman"/>
                        <a:ea typeface="Times New Roman"/>
                      </a:endParaRPr>
                    </a:p>
                  </a:txBody>
                  <a:tcPr marL="68580" marR="68580" marT="0" marB="0" anchor="ctr"/>
                </a:tc>
                <a:tc>
                  <a:txBody>
                    <a:bodyPr/>
                    <a:lstStyle/>
                    <a:p>
                      <a:pP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r>
              <a:tr h="60230">
                <a:tc>
                  <a:txBody>
                    <a:bodyPr/>
                    <a:lstStyle/>
                    <a:p>
                      <a:pPr algn="ctr">
                        <a:spcAft>
                          <a:spcPts val="0"/>
                        </a:spcAft>
                      </a:pPr>
                      <a:endParaRPr lang="ru-RU" sz="1000">
                        <a:effectLst/>
                        <a:latin typeface="Times New Roman"/>
                        <a:ea typeface="Times New Roman"/>
                      </a:endParaRPr>
                    </a:p>
                  </a:txBody>
                  <a:tcPr marL="68580" marR="68580" marT="0" marB="0" anchor="ctr"/>
                </a:tc>
                <a:tc>
                  <a:txBody>
                    <a:bodyPr/>
                    <a:lstStyle/>
                    <a:p>
                      <a:pP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r>
            </a:tbl>
          </a:graphicData>
        </a:graphic>
      </p:graphicFrame>
      <p:sp>
        <p:nvSpPr>
          <p:cNvPr id="5" name="Rectangle 1"/>
          <p:cNvSpPr>
            <a:spLocks noChangeArrowheads="1"/>
          </p:cNvSpPr>
          <p:nvPr/>
        </p:nvSpPr>
        <p:spPr bwMode="auto">
          <a:xfrm>
            <a:off x="475224" y="1026428"/>
            <a:ext cx="834524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План воспитательной работы </a:t>
            </a:r>
            <a:r>
              <a:rPr kumimoji="0" lang="ru-RU" altLang="ru-RU" sz="1400" b="1"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составлен в форме</a:t>
            </a:r>
            <a:r>
              <a:rPr kumimoji="0" lang="ru-RU" altLang="ru-RU" sz="1400" b="1" i="0" u="none" strike="noStrike" cap="none" normalizeH="0" dirty="0" smtClean="0">
                <a:ln>
                  <a:noFill/>
                </a:ln>
                <a:solidFill>
                  <a:schemeClr val="tx2">
                    <a:lumMod val="75000"/>
                  </a:schemeClr>
                </a:solidFill>
                <a:effectLst/>
                <a:latin typeface="Arial" pitchFamily="34" charset="0"/>
                <a:ea typeface="Calibri" pitchFamily="34" charset="0"/>
                <a:cs typeface="Arial" pitchFamily="34" charset="0"/>
              </a:rPr>
              <a:t> таблицы и разделен по модулям:</a:t>
            </a:r>
          </a:p>
          <a:p>
            <a:pPr marL="285750" marR="0" lvl="0" indent="-285750" algn="l" defTabSz="914400" rtl="0" eaLnBrk="1" fontAlgn="base" latinLnBrk="0" hangingPunct="1">
              <a:lnSpc>
                <a:spcPct val="100000"/>
              </a:lnSpc>
              <a:spcBef>
                <a:spcPct val="0"/>
              </a:spcBef>
              <a:spcAft>
                <a:spcPct val="0"/>
              </a:spcAft>
              <a:buClrTx/>
              <a:buSzTx/>
              <a:buFontTx/>
              <a:buChar char="-"/>
              <a:tabLst/>
            </a:pPr>
            <a:r>
              <a:rPr lang="ru-RU" altLang="ru-RU" sz="1400" b="1" baseline="0" dirty="0" smtClean="0">
                <a:solidFill>
                  <a:schemeClr val="tx2">
                    <a:lumMod val="75000"/>
                  </a:schemeClr>
                </a:solidFill>
                <a:latin typeface="Arial" pitchFamily="34" charset="0"/>
                <a:ea typeface="Calibri" pitchFamily="34" charset="0"/>
                <a:cs typeface="Arial" pitchFamily="34" charset="0"/>
              </a:rPr>
              <a:t>Учебное занятие;</a:t>
            </a:r>
          </a:p>
          <a:p>
            <a:pPr marL="285750" lvl="0" indent="-285750" fontAlgn="base">
              <a:spcBef>
                <a:spcPct val="0"/>
              </a:spcBef>
              <a:spcAft>
                <a:spcPct val="0"/>
              </a:spcAft>
              <a:buFontTx/>
              <a:buChar char="-"/>
            </a:pPr>
            <a:r>
              <a:rPr lang="ru-RU" altLang="ru-RU" sz="1400" b="1" dirty="0">
                <a:solidFill>
                  <a:schemeClr val="tx2">
                    <a:lumMod val="75000"/>
                  </a:schemeClr>
                </a:solidFill>
                <a:latin typeface="Arial" pitchFamily="34" charset="0"/>
                <a:ea typeface="Calibri" pitchFamily="34" charset="0"/>
                <a:cs typeface="Arial" pitchFamily="34" charset="0"/>
              </a:rPr>
              <a:t>Походы, </a:t>
            </a:r>
            <a:r>
              <a:rPr lang="ru-RU" altLang="ru-RU" sz="1400" b="1" dirty="0" smtClean="0">
                <a:solidFill>
                  <a:schemeClr val="tx2">
                    <a:lumMod val="75000"/>
                  </a:schemeClr>
                </a:solidFill>
                <a:latin typeface="Arial" pitchFamily="34" charset="0"/>
                <a:ea typeface="Calibri" pitchFamily="34" charset="0"/>
                <a:cs typeface="Arial" pitchFamily="34" charset="0"/>
              </a:rPr>
              <a:t>экскурсии;</a:t>
            </a:r>
          </a:p>
          <a:p>
            <a:pPr marL="285750" lvl="0" indent="-285750" fontAlgn="base">
              <a:spcBef>
                <a:spcPct val="0"/>
              </a:spcBef>
              <a:spcAft>
                <a:spcPct val="0"/>
              </a:spcAft>
              <a:buFontTx/>
              <a:buChar char="-"/>
            </a:pPr>
            <a:r>
              <a:rPr lang="ru-RU" altLang="ru-RU" sz="1400" b="1" dirty="0" smtClean="0">
                <a:solidFill>
                  <a:schemeClr val="tx2">
                    <a:lumMod val="75000"/>
                  </a:schemeClr>
                </a:solidFill>
                <a:latin typeface="Arial" pitchFamily="34" charset="0"/>
                <a:ea typeface="Calibri" pitchFamily="34" charset="0"/>
                <a:cs typeface="Arial" pitchFamily="34" charset="0"/>
              </a:rPr>
              <a:t>Соревнования</a:t>
            </a:r>
            <a:r>
              <a:rPr lang="ru-RU" altLang="ru-RU" sz="1400" b="1" dirty="0">
                <a:solidFill>
                  <a:schemeClr val="tx2">
                    <a:lumMod val="75000"/>
                  </a:schemeClr>
                </a:solidFill>
                <a:latin typeface="Arial" pitchFamily="34" charset="0"/>
                <a:ea typeface="Calibri" pitchFamily="34" charset="0"/>
                <a:cs typeface="Arial" pitchFamily="34" charset="0"/>
              </a:rPr>
              <a:t>, слеты, сборы, тренировки, конференции, </a:t>
            </a:r>
            <a:r>
              <a:rPr lang="ru-RU" altLang="ru-RU" sz="1400" b="1" dirty="0" smtClean="0">
                <a:solidFill>
                  <a:schemeClr val="tx2">
                    <a:lumMod val="75000"/>
                  </a:schemeClr>
                </a:solidFill>
                <a:latin typeface="Arial" pitchFamily="34" charset="0"/>
                <a:ea typeface="Calibri" pitchFamily="34" charset="0"/>
                <a:cs typeface="Arial" pitchFamily="34" charset="0"/>
              </a:rPr>
              <a:t>конкурсы;</a:t>
            </a:r>
          </a:p>
          <a:p>
            <a:pPr marL="285750" lvl="0" indent="-285750" fontAlgn="base">
              <a:spcBef>
                <a:spcPct val="0"/>
              </a:spcBef>
              <a:spcAft>
                <a:spcPct val="0"/>
              </a:spcAft>
              <a:buFontTx/>
              <a:buChar char="-"/>
            </a:pPr>
            <a:r>
              <a:rPr lang="ru-RU" altLang="ru-RU" sz="1400" b="1" dirty="0">
                <a:solidFill>
                  <a:schemeClr val="tx2">
                    <a:lumMod val="75000"/>
                  </a:schemeClr>
                </a:solidFill>
                <a:latin typeface="Arial" pitchFamily="34" charset="0"/>
                <a:ea typeface="Calibri" pitchFamily="34" charset="0"/>
                <a:cs typeface="Arial" pitchFamily="34" charset="0"/>
              </a:rPr>
              <a:t>Воспитательная среда (праздники, памятные даты, акции, десанты</a:t>
            </a:r>
            <a:r>
              <a:rPr lang="ru-RU" altLang="ru-RU" sz="1400" b="1" dirty="0" smtClean="0">
                <a:solidFill>
                  <a:schemeClr val="tx2">
                    <a:lumMod val="75000"/>
                  </a:schemeClr>
                </a:solidFill>
                <a:latin typeface="Arial" pitchFamily="34" charset="0"/>
                <a:ea typeface="Calibri" pitchFamily="34" charset="0"/>
                <a:cs typeface="Arial" pitchFamily="34" charset="0"/>
              </a:rPr>
              <a:t>);</a:t>
            </a:r>
          </a:p>
          <a:p>
            <a:pPr marL="285750" lvl="0" indent="-285750" fontAlgn="base">
              <a:spcBef>
                <a:spcPct val="0"/>
              </a:spcBef>
              <a:spcAft>
                <a:spcPct val="0"/>
              </a:spcAft>
              <a:buFontTx/>
              <a:buChar char="-"/>
            </a:pPr>
            <a:r>
              <a:rPr lang="ru-RU" altLang="ru-RU" sz="1400" b="1" dirty="0">
                <a:solidFill>
                  <a:schemeClr val="tx2">
                    <a:lumMod val="75000"/>
                  </a:schemeClr>
                </a:solidFill>
                <a:latin typeface="Arial" pitchFamily="34" charset="0"/>
                <a:ea typeface="Calibri" pitchFamily="34" charset="0"/>
                <a:cs typeface="Arial" pitchFamily="34" charset="0"/>
              </a:rPr>
              <a:t>Работа с </a:t>
            </a:r>
            <a:r>
              <a:rPr lang="ru-RU" altLang="ru-RU" sz="1400" b="1" dirty="0" smtClean="0">
                <a:solidFill>
                  <a:schemeClr val="tx2">
                    <a:lumMod val="75000"/>
                  </a:schemeClr>
                </a:solidFill>
                <a:latin typeface="Arial" pitchFamily="34" charset="0"/>
                <a:ea typeface="Calibri" pitchFamily="34" charset="0"/>
                <a:cs typeface="Arial" pitchFamily="34" charset="0"/>
              </a:rPr>
              <a:t>родителями;</a:t>
            </a:r>
          </a:p>
          <a:p>
            <a:pPr marL="285750" lvl="0" indent="-285750" fontAlgn="base">
              <a:spcBef>
                <a:spcPct val="0"/>
              </a:spcBef>
              <a:spcAft>
                <a:spcPct val="0"/>
              </a:spcAft>
              <a:buFontTx/>
              <a:buChar char="-"/>
            </a:pPr>
            <a:r>
              <a:rPr lang="ru-RU" altLang="ru-RU" sz="1400" b="1" dirty="0" smtClean="0">
                <a:solidFill>
                  <a:schemeClr val="tx2">
                    <a:lumMod val="75000"/>
                  </a:schemeClr>
                </a:solidFill>
                <a:latin typeface="Arial" pitchFamily="34" charset="0"/>
                <a:ea typeface="Calibri" pitchFamily="34" charset="0"/>
                <a:cs typeface="Arial" pitchFamily="34" charset="0"/>
              </a:rPr>
              <a:t>Наставничество;</a:t>
            </a:r>
          </a:p>
          <a:p>
            <a:pPr marL="285750" lvl="0" indent="-285750" fontAlgn="base">
              <a:spcBef>
                <a:spcPct val="0"/>
              </a:spcBef>
              <a:spcAft>
                <a:spcPct val="0"/>
              </a:spcAft>
              <a:buFontTx/>
              <a:buChar char="-"/>
            </a:pPr>
            <a:r>
              <a:rPr lang="ru-RU" altLang="ru-RU" sz="1400" b="1" dirty="0">
                <a:solidFill>
                  <a:schemeClr val="tx2">
                    <a:lumMod val="75000"/>
                  </a:schemeClr>
                </a:solidFill>
                <a:latin typeface="Arial" pitchFamily="34" charset="0"/>
                <a:ea typeface="Calibri" pitchFamily="34" charset="0"/>
                <a:cs typeface="Arial" pitchFamily="34" charset="0"/>
              </a:rPr>
              <a:t>Самоопределение (профориентация</a:t>
            </a:r>
            <a:r>
              <a:rPr lang="ru-RU" altLang="ru-RU" sz="1400" b="1" dirty="0" smtClean="0">
                <a:solidFill>
                  <a:schemeClr val="tx2">
                    <a:lumMod val="75000"/>
                  </a:schemeClr>
                </a:solidFill>
                <a:latin typeface="Arial" pitchFamily="34" charset="0"/>
                <a:ea typeface="Calibri" pitchFamily="34" charset="0"/>
                <a:cs typeface="Arial" pitchFamily="34" charset="0"/>
              </a:rPr>
              <a:t>);</a:t>
            </a:r>
          </a:p>
          <a:p>
            <a:pPr marL="285750" lvl="0" indent="-285750" fontAlgn="base">
              <a:spcBef>
                <a:spcPct val="0"/>
              </a:spcBef>
              <a:spcAft>
                <a:spcPct val="0"/>
              </a:spcAft>
              <a:buFontTx/>
              <a:buChar char="-"/>
            </a:pPr>
            <a:r>
              <a:rPr lang="ru-RU" altLang="ru-RU" sz="1400" b="1" dirty="0" smtClean="0">
                <a:solidFill>
                  <a:schemeClr val="tx2">
                    <a:lumMod val="75000"/>
                  </a:schemeClr>
                </a:solidFill>
                <a:latin typeface="Arial" pitchFamily="34" charset="0"/>
                <a:ea typeface="Calibri" pitchFamily="34" charset="0"/>
                <a:cs typeface="Arial" pitchFamily="34" charset="0"/>
              </a:rPr>
              <a:t>Профилактика.</a:t>
            </a:r>
            <a:endParaRPr kumimoji="0" lang="ru-RU" altLang="ru-RU" sz="14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168149442"/>
              </p:ext>
            </p:extLst>
          </p:nvPr>
        </p:nvGraphicFramePr>
        <p:xfrm>
          <a:off x="331208" y="4293096"/>
          <a:ext cx="8424936" cy="962784"/>
        </p:xfrm>
        <a:graphic>
          <a:graphicData uri="http://schemas.openxmlformats.org/drawingml/2006/table">
            <a:tbl>
              <a:tblPr firstRow="1" firstCol="1" bandRow="1">
                <a:tableStyleId>{5C22544A-7EE6-4342-B048-85BDC9FD1C3A}</a:tableStyleId>
              </a:tblPr>
              <a:tblGrid>
                <a:gridCol w="576222"/>
                <a:gridCol w="3034590"/>
                <a:gridCol w="2683771"/>
                <a:gridCol w="2130353"/>
              </a:tblGrid>
              <a:tr h="364525">
                <a:tc gridSpan="4">
                  <a:txBody>
                    <a:bodyPr/>
                    <a:lstStyle/>
                    <a:p>
                      <a:pPr algn="ctr">
                        <a:spcAft>
                          <a:spcPts val="0"/>
                        </a:spcAft>
                      </a:pPr>
                      <a:r>
                        <a:rPr lang="ru-RU" sz="1300" dirty="0">
                          <a:effectLst/>
                        </a:rPr>
                        <a:t>Модуль: </a:t>
                      </a:r>
                      <a:r>
                        <a:rPr lang="ru-RU" sz="1300" dirty="0" smtClean="0">
                          <a:effectLst/>
                        </a:rPr>
                        <a:t>Походы, экскурсии</a:t>
                      </a:r>
                    </a:p>
                    <a:p>
                      <a:pPr algn="l">
                        <a:spcAft>
                          <a:spcPts val="0"/>
                        </a:spcAft>
                      </a:pPr>
                      <a:r>
                        <a:rPr lang="ru-RU" sz="1300" dirty="0" smtClean="0">
                          <a:effectLst/>
                        </a:rPr>
                        <a:t>Задачи:</a:t>
                      </a:r>
                      <a:endParaRPr lang="ru-RU" sz="1000" dirty="0">
                        <a:effectLst/>
                        <a:latin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216024">
                <a:tc>
                  <a:txBody>
                    <a:bodyPr/>
                    <a:lstStyle/>
                    <a:p>
                      <a:pPr algn="ctr">
                        <a:spcAft>
                          <a:spcPts val="0"/>
                        </a:spcAft>
                      </a:pPr>
                      <a:r>
                        <a:rPr lang="ru-RU" sz="1300">
                          <a:effectLst/>
                        </a:rPr>
                        <a:t>№</a:t>
                      </a:r>
                      <a:endParaRPr lang="ru-RU" sz="1000">
                        <a:effectLst/>
                        <a:latin typeface="Times New Roman"/>
                        <a:ea typeface="Times New Roman"/>
                      </a:endParaRPr>
                    </a:p>
                  </a:txBody>
                  <a:tcPr marL="68580" marR="68580" marT="0" marB="0" anchor="ctr"/>
                </a:tc>
                <a:tc>
                  <a:txBody>
                    <a:bodyPr/>
                    <a:lstStyle/>
                    <a:p>
                      <a:pPr algn="ctr">
                        <a:spcAft>
                          <a:spcPts val="0"/>
                        </a:spcAft>
                      </a:pPr>
                      <a:r>
                        <a:rPr lang="ru-RU" sz="1300" dirty="0">
                          <a:effectLst/>
                        </a:rPr>
                        <a:t>Наименование мероприятия</a:t>
                      </a:r>
                      <a:endParaRPr lang="ru-RU" sz="1000" dirty="0">
                        <a:effectLst/>
                        <a:latin typeface="Times New Roman"/>
                        <a:ea typeface="Times New Roman"/>
                      </a:endParaRPr>
                    </a:p>
                  </a:txBody>
                  <a:tcPr marL="68580" marR="68580" marT="0" marB="0" anchor="ctr"/>
                </a:tc>
                <a:tc>
                  <a:txBody>
                    <a:bodyPr/>
                    <a:lstStyle/>
                    <a:p>
                      <a:pPr algn="ctr">
                        <a:spcAft>
                          <a:spcPts val="0"/>
                        </a:spcAft>
                      </a:pPr>
                      <a:r>
                        <a:rPr lang="ru-RU" sz="1300">
                          <a:effectLst/>
                        </a:rPr>
                        <a:t>Форма проведения </a:t>
                      </a:r>
                      <a:endParaRPr lang="ru-RU" sz="1000">
                        <a:effectLst/>
                        <a:latin typeface="Times New Roman"/>
                        <a:ea typeface="Times New Roman"/>
                      </a:endParaRPr>
                    </a:p>
                  </a:txBody>
                  <a:tcPr marL="68580" marR="68580" marT="0" marB="0" anchor="ctr"/>
                </a:tc>
                <a:tc>
                  <a:txBody>
                    <a:bodyPr/>
                    <a:lstStyle/>
                    <a:p>
                      <a:pPr algn="ctr">
                        <a:spcAft>
                          <a:spcPts val="0"/>
                        </a:spcAft>
                      </a:pPr>
                      <a:r>
                        <a:rPr lang="ru-RU" sz="1300">
                          <a:effectLst/>
                        </a:rPr>
                        <a:t>Сроки проведения</a:t>
                      </a:r>
                      <a:endParaRPr lang="ru-RU" sz="1000">
                        <a:effectLst/>
                        <a:latin typeface="Times New Roman"/>
                        <a:ea typeface="Times New Roman"/>
                      </a:endParaRPr>
                    </a:p>
                  </a:txBody>
                  <a:tcPr marL="68580" marR="68580" marT="0" marB="0" anchor="ctr"/>
                </a:tc>
              </a:tr>
              <a:tr h="60230">
                <a:tc>
                  <a:txBody>
                    <a:bodyPr/>
                    <a:lstStyle/>
                    <a:p>
                      <a:pPr algn="ctr">
                        <a:spcAft>
                          <a:spcPts val="0"/>
                        </a:spcAft>
                      </a:pPr>
                      <a:r>
                        <a:rPr lang="ru-RU" sz="1300">
                          <a:effectLst/>
                        </a:rPr>
                        <a:t>1</a:t>
                      </a:r>
                      <a:endParaRPr lang="ru-RU" sz="1000">
                        <a:effectLst/>
                        <a:latin typeface="Times New Roman"/>
                        <a:ea typeface="Times New Roman"/>
                      </a:endParaRPr>
                    </a:p>
                  </a:txBody>
                  <a:tcPr marL="68580" marR="68580" marT="0" marB="0" anchor="ctr"/>
                </a:tc>
                <a:tc>
                  <a:txBody>
                    <a:bodyPr/>
                    <a:lstStyle/>
                    <a:p>
                      <a:pP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r>
              <a:tr h="60230">
                <a:tc>
                  <a:txBody>
                    <a:bodyPr/>
                    <a:lstStyle/>
                    <a:p>
                      <a:pPr algn="ctr">
                        <a:spcAft>
                          <a:spcPts val="0"/>
                        </a:spcAft>
                      </a:pPr>
                      <a:endParaRPr lang="ru-RU" sz="1000">
                        <a:effectLst/>
                        <a:latin typeface="Times New Roman"/>
                        <a:ea typeface="Times New Roman"/>
                      </a:endParaRPr>
                    </a:p>
                  </a:txBody>
                  <a:tcPr marL="68580" marR="68580" marT="0" marB="0" anchor="ctr"/>
                </a:tc>
                <a:tc>
                  <a:txBody>
                    <a:bodyPr/>
                    <a:lstStyle/>
                    <a:p>
                      <a:pP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359840860"/>
              </p:ext>
            </p:extLst>
          </p:nvPr>
        </p:nvGraphicFramePr>
        <p:xfrm>
          <a:off x="331208" y="5229200"/>
          <a:ext cx="8424936" cy="962784"/>
        </p:xfrm>
        <a:graphic>
          <a:graphicData uri="http://schemas.openxmlformats.org/drawingml/2006/table">
            <a:tbl>
              <a:tblPr firstRow="1" firstCol="1" bandRow="1">
                <a:tableStyleId>{5C22544A-7EE6-4342-B048-85BDC9FD1C3A}</a:tableStyleId>
              </a:tblPr>
              <a:tblGrid>
                <a:gridCol w="576222"/>
                <a:gridCol w="3034590"/>
                <a:gridCol w="2683771"/>
                <a:gridCol w="2130353"/>
              </a:tblGrid>
              <a:tr h="288032">
                <a:tc gridSpan="4">
                  <a:txBody>
                    <a:bodyPr/>
                    <a:lstStyle/>
                    <a:p>
                      <a:pPr algn="ctr">
                        <a:spcAft>
                          <a:spcPts val="0"/>
                        </a:spcAft>
                      </a:pPr>
                      <a:r>
                        <a:rPr lang="ru-RU" sz="1300" dirty="0">
                          <a:effectLst/>
                        </a:rPr>
                        <a:t>Модуль: </a:t>
                      </a:r>
                      <a:r>
                        <a:rPr lang="ru-RU" sz="1300" dirty="0" smtClean="0">
                          <a:effectLst/>
                        </a:rPr>
                        <a:t>Соревнования, слеты, сборы, тренировки, конференции, конкурсы</a:t>
                      </a:r>
                    </a:p>
                    <a:p>
                      <a:pPr algn="l">
                        <a:spcAft>
                          <a:spcPts val="0"/>
                        </a:spcAft>
                      </a:pPr>
                      <a:r>
                        <a:rPr lang="ru-RU" sz="1300" dirty="0" smtClean="0">
                          <a:effectLst/>
                        </a:rPr>
                        <a:t>Задачи:</a:t>
                      </a:r>
                      <a:endParaRPr lang="ru-RU" sz="1000" dirty="0">
                        <a:effectLst/>
                        <a:latin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216024">
                <a:tc>
                  <a:txBody>
                    <a:bodyPr/>
                    <a:lstStyle/>
                    <a:p>
                      <a:pPr algn="ctr">
                        <a:spcAft>
                          <a:spcPts val="0"/>
                        </a:spcAft>
                      </a:pPr>
                      <a:r>
                        <a:rPr lang="ru-RU" sz="1300">
                          <a:effectLst/>
                        </a:rPr>
                        <a:t>№</a:t>
                      </a:r>
                      <a:endParaRPr lang="ru-RU" sz="1000">
                        <a:effectLst/>
                        <a:latin typeface="Times New Roman"/>
                        <a:ea typeface="Times New Roman"/>
                      </a:endParaRPr>
                    </a:p>
                  </a:txBody>
                  <a:tcPr marL="68580" marR="68580" marT="0" marB="0" anchor="ctr"/>
                </a:tc>
                <a:tc>
                  <a:txBody>
                    <a:bodyPr/>
                    <a:lstStyle/>
                    <a:p>
                      <a:pPr algn="ctr">
                        <a:spcAft>
                          <a:spcPts val="0"/>
                        </a:spcAft>
                      </a:pPr>
                      <a:r>
                        <a:rPr lang="ru-RU" sz="1300" dirty="0">
                          <a:effectLst/>
                        </a:rPr>
                        <a:t>Наименование мероприятия</a:t>
                      </a:r>
                      <a:endParaRPr lang="ru-RU" sz="1000" dirty="0">
                        <a:effectLst/>
                        <a:latin typeface="Times New Roman"/>
                        <a:ea typeface="Times New Roman"/>
                      </a:endParaRPr>
                    </a:p>
                  </a:txBody>
                  <a:tcPr marL="68580" marR="68580" marT="0" marB="0" anchor="ctr"/>
                </a:tc>
                <a:tc>
                  <a:txBody>
                    <a:bodyPr/>
                    <a:lstStyle/>
                    <a:p>
                      <a:pPr algn="ctr">
                        <a:spcAft>
                          <a:spcPts val="0"/>
                        </a:spcAft>
                      </a:pPr>
                      <a:r>
                        <a:rPr lang="ru-RU" sz="1300">
                          <a:effectLst/>
                        </a:rPr>
                        <a:t>Форма проведения </a:t>
                      </a:r>
                      <a:endParaRPr lang="ru-RU" sz="1000">
                        <a:effectLst/>
                        <a:latin typeface="Times New Roman"/>
                        <a:ea typeface="Times New Roman"/>
                      </a:endParaRPr>
                    </a:p>
                  </a:txBody>
                  <a:tcPr marL="68580" marR="68580" marT="0" marB="0" anchor="ctr"/>
                </a:tc>
                <a:tc>
                  <a:txBody>
                    <a:bodyPr/>
                    <a:lstStyle/>
                    <a:p>
                      <a:pPr algn="ctr">
                        <a:spcAft>
                          <a:spcPts val="0"/>
                        </a:spcAft>
                      </a:pPr>
                      <a:r>
                        <a:rPr lang="ru-RU" sz="1300">
                          <a:effectLst/>
                        </a:rPr>
                        <a:t>Сроки проведения</a:t>
                      </a:r>
                      <a:endParaRPr lang="ru-RU" sz="1000">
                        <a:effectLst/>
                        <a:latin typeface="Times New Roman"/>
                        <a:ea typeface="Times New Roman"/>
                      </a:endParaRPr>
                    </a:p>
                  </a:txBody>
                  <a:tcPr marL="68580" marR="68580" marT="0" marB="0" anchor="ctr"/>
                </a:tc>
              </a:tr>
              <a:tr h="60230">
                <a:tc>
                  <a:txBody>
                    <a:bodyPr/>
                    <a:lstStyle/>
                    <a:p>
                      <a:pPr algn="ctr">
                        <a:spcAft>
                          <a:spcPts val="0"/>
                        </a:spcAft>
                      </a:pPr>
                      <a:r>
                        <a:rPr lang="ru-RU" sz="1300">
                          <a:effectLst/>
                        </a:rPr>
                        <a:t>1</a:t>
                      </a:r>
                      <a:endParaRPr lang="ru-RU" sz="1000">
                        <a:effectLst/>
                        <a:latin typeface="Times New Roman"/>
                        <a:ea typeface="Times New Roman"/>
                      </a:endParaRPr>
                    </a:p>
                  </a:txBody>
                  <a:tcPr marL="68580" marR="68580" marT="0" marB="0" anchor="ctr"/>
                </a:tc>
                <a:tc>
                  <a:txBody>
                    <a:bodyPr/>
                    <a:lstStyle/>
                    <a:p>
                      <a:pP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r>
              <a:tr h="60230">
                <a:tc>
                  <a:txBody>
                    <a:bodyPr/>
                    <a:lstStyle/>
                    <a:p>
                      <a:pPr algn="ctr">
                        <a:spcAft>
                          <a:spcPts val="0"/>
                        </a:spcAft>
                      </a:pPr>
                      <a:endParaRPr lang="ru-RU" sz="1000">
                        <a:effectLst/>
                        <a:latin typeface="Times New Roman"/>
                        <a:ea typeface="Times New Roman"/>
                      </a:endParaRPr>
                    </a:p>
                  </a:txBody>
                  <a:tcPr marL="68580" marR="68580" marT="0" marB="0" anchor="ctr"/>
                </a:tc>
                <a:tc>
                  <a:txBody>
                    <a:bodyPr/>
                    <a:lstStyle/>
                    <a:p>
                      <a:pP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c>
                  <a:txBody>
                    <a:bodyPr/>
                    <a:lstStyle/>
                    <a:p>
                      <a:pPr algn="ctr">
                        <a:spcAft>
                          <a:spcPts val="0"/>
                        </a:spcAft>
                      </a:pPr>
                      <a:endParaRPr lang="ru-RU" sz="1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265586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6063198"/>
          </a:xfrm>
          <a:prstGeom prst="rect">
            <a:avLst/>
          </a:prstGeom>
        </p:spPr>
        <p:txBody>
          <a:bodyPr wrap="square">
            <a:spAutoFit/>
          </a:bodyPr>
          <a:lstStyle/>
          <a:p>
            <a:pPr algn="just" fontAlgn="base"/>
            <a:r>
              <a:rPr lang="ru-RU" sz="2400" b="1" dirty="0" smtClean="0">
                <a:solidFill>
                  <a:srgbClr val="7030A0"/>
                </a:solidFill>
              </a:rPr>
              <a:t>2</a:t>
            </a:r>
            <a:r>
              <a:rPr lang="ru-RU" sz="2400" b="1" dirty="0">
                <a:solidFill>
                  <a:srgbClr val="7030A0"/>
                </a:solidFill>
              </a:rPr>
              <a:t>. Комплекс организационно-педагогических </a:t>
            </a:r>
            <a:r>
              <a:rPr lang="ru-RU" sz="2400" b="1" dirty="0" smtClean="0">
                <a:solidFill>
                  <a:srgbClr val="7030A0"/>
                </a:solidFill>
              </a:rPr>
              <a:t>условий</a:t>
            </a:r>
          </a:p>
          <a:p>
            <a:pPr algn="just" fontAlgn="base"/>
            <a:r>
              <a:rPr lang="ru-RU" sz="2800" b="1" dirty="0" smtClean="0">
                <a:solidFill>
                  <a:srgbClr val="FF0000"/>
                </a:solidFill>
              </a:rPr>
              <a:t>2.6. </a:t>
            </a:r>
            <a:r>
              <a:rPr lang="ru-RU" sz="2800" b="1" dirty="0">
                <a:solidFill>
                  <a:srgbClr val="FF0000"/>
                </a:solidFill>
              </a:rPr>
              <a:t>Список </a:t>
            </a:r>
            <a:r>
              <a:rPr lang="ru-RU" sz="2800" b="1" dirty="0" smtClean="0">
                <a:solidFill>
                  <a:srgbClr val="FF0000"/>
                </a:solidFill>
              </a:rPr>
              <a:t>литературы - </a:t>
            </a:r>
            <a:r>
              <a:rPr lang="ru-RU" sz="2400" b="1" dirty="0" smtClean="0">
                <a:solidFill>
                  <a:schemeClr val="tx2">
                    <a:lumMod val="75000"/>
                  </a:schemeClr>
                </a:solidFill>
              </a:rPr>
              <a:t>структурный </a:t>
            </a:r>
            <a:r>
              <a:rPr lang="ru-RU" sz="2400" b="1" dirty="0">
                <a:solidFill>
                  <a:schemeClr val="tx2">
                    <a:lumMod val="75000"/>
                  </a:schemeClr>
                </a:solidFill>
              </a:rPr>
              <a:t>элемент программы, включающий перечень использованной составителем литературы, сайтов, аудио-видеоматериалов.</a:t>
            </a:r>
          </a:p>
          <a:p>
            <a:pPr algn="just" fontAlgn="base"/>
            <a:endParaRPr lang="ru-RU" sz="800" b="1" dirty="0">
              <a:solidFill>
                <a:schemeClr val="tx2">
                  <a:lumMod val="75000"/>
                </a:schemeClr>
              </a:solidFill>
            </a:endParaRPr>
          </a:p>
          <a:p>
            <a:pPr algn="just" fontAlgn="base"/>
            <a:r>
              <a:rPr lang="ru-RU" sz="2400" b="1" dirty="0">
                <a:solidFill>
                  <a:schemeClr val="tx2">
                    <a:lumMod val="75000"/>
                  </a:schemeClr>
                </a:solidFill>
              </a:rPr>
              <a:t>Необходимо составлять список литературы, состоящий из двух разделов:</a:t>
            </a:r>
          </a:p>
          <a:p>
            <a:pPr algn="just" fontAlgn="base"/>
            <a:r>
              <a:rPr lang="ru-RU" sz="2400" b="1" i="1" dirty="0" smtClean="0">
                <a:solidFill>
                  <a:schemeClr val="tx2">
                    <a:lumMod val="75000"/>
                  </a:schemeClr>
                </a:solidFill>
              </a:rPr>
              <a:t>- списка </a:t>
            </a:r>
            <a:r>
              <a:rPr lang="ru-RU" sz="2400" b="1" i="1" dirty="0">
                <a:solidFill>
                  <a:schemeClr val="tx2">
                    <a:lumMod val="75000"/>
                  </a:schemeClr>
                </a:solidFill>
              </a:rPr>
              <a:t>литературы, использованной педагогом в своей работе;</a:t>
            </a:r>
          </a:p>
          <a:p>
            <a:pPr marL="342900" indent="-342900" algn="just" fontAlgn="base">
              <a:buFontTx/>
              <a:buChar char="-"/>
            </a:pPr>
            <a:r>
              <a:rPr lang="ru-RU" sz="2400" b="1" i="1" dirty="0" smtClean="0">
                <a:solidFill>
                  <a:schemeClr val="tx2">
                    <a:lumMod val="75000"/>
                  </a:schemeClr>
                </a:solidFill>
              </a:rPr>
              <a:t>списка </a:t>
            </a:r>
            <a:r>
              <a:rPr lang="ru-RU" sz="2400" b="1" i="1" dirty="0">
                <a:solidFill>
                  <a:schemeClr val="tx2">
                    <a:lumMod val="75000"/>
                  </a:schemeClr>
                </a:solidFill>
              </a:rPr>
              <a:t>литературы для обучающихся и родителей</a:t>
            </a:r>
            <a:r>
              <a:rPr lang="ru-RU" sz="2400" b="1" i="1" dirty="0" smtClean="0">
                <a:solidFill>
                  <a:schemeClr val="tx2">
                    <a:lumMod val="75000"/>
                  </a:schemeClr>
                </a:solidFill>
              </a:rPr>
              <a:t>.</a:t>
            </a:r>
          </a:p>
          <a:p>
            <a:pPr marL="342900" indent="-342900" algn="just" fontAlgn="base">
              <a:buFontTx/>
              <a:buChar char="-"/>
            </a:pPr>
            <a:endParaRPr lang="ru-RU" sz="800" b="1" dirty="0">
              <a:solidFill>
                <a:schemeClr val="tx2">
                  <a:lumMod val="75000"/>
                </a:schemeClr>
              </a:solidFill>
            </a:endParaRPr>
          </a:p>
          <a:p>
            <a:pPr algn="just" fontAlgn="base"/>
            <a:r>
              <a:rPr lang="ru-RU" sz="2400" b="1" dirty="0">
                <a:solidFill>
                  <a:schemeClr val="tx2">
                    <a:lumMod val="75000"/>
                  </a:schemeClr>
                </a:solidFill>
              </a:rPr>
              <a:t>Источники распределяются по алфавиту.</a:t>
            </a:r>
          </a:p>
          <a:p>
            <a:pPr algn="just" fontAlgn="base"/>
            <a:r>
              <a:rPr lang="ru-RU" sz="2400" b="1" dirty="0" smtClean="0">
                <a:solidFill>
                  <a:schemeClr val="tx2">
                    <a:lumMod val="75000"/>
                  </a:schemeClr>
                </a:solidFill>
              </a:rPr>
              <a:t>Помимо </a:t>
            </a:r>
            <a:r>
              <a:rPr lang="ru-RU" sz="2400" b="1" dirty="0">
                <a:solidFill>
                  <a:schemeClr val="tx2">
                    <a:lumMod val="75000"/>
                  </a:schemeClr>
                </a:solidFill>
              </a:rPr>
              <a:t>алфавитного порядка размещения источников стоит учесть нюансы распределения литературы в списке по типовой принадлежности</a:t>
            </a:r>
            <a:r>
              <a:rPr lang="ru-RU" sz="2400" b="1" dirty="0" smtClean="0">
                <a:solidFill>
                  <a:schemeClr val="tx2">
                    <a:lumMod val="75000"/>
                  </a:schemeClr>
                </a:solidFill>
              </a:rPr>
              <a:t>. Первыми </a:t>
            </a:r>
            <a:r>
              <a:rPr lang="ru-RU" sz="2400" b="1" dirty="0">
                <a:solidFill>
                  <a:schemeClr val="tx2">
                    <a:lumMod val="75000"/>
                  </a:schemeClr>
                </a:solidFill>
              </a:rPr>
              <a:t>указываются нормативно-правовые акты. Затем вносятся научные источники, учебные пособия и ссылки на Интернет-ресурсы.</a:t>
            </a:r>
          </a:p>
          <a:p>
            <a:pPr algn="just" fontAlgn="base"/>
            <a:endParaRPr lang="ru-RU" sz="800" b="1" dirty="0" smtClean="0">
              <a:solidFill>
                <a:schemeClr val="tx2">
                  <a:lumMod val="75000"/>
                </a:schemeClr>
              </a:solidFill>
            </a:endParaRPr>
          </a:p>
        </p:txBody>
      </p:sp>
    </p:spTree>
    <p:extLst>
      <p:ext uri="{BB962C8B-B14F-4D97-AF65-F5344CB8AC3E}">
        <p14:creationId xmlns:p14="http://schemas.microsoft.com/office/powerpoint/2010/main" val="940539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461665"/>
          </a:xfrm>
          <a:prstGeom prst="rect">
            <a:avLst/>
          </a:prstGeom>
        </p:spPr>
        <p:txBody>
          <a:bodyPr wrap="square">
            <a:spAutoFit/>
          </a:bodyPr>
          <a:lstStyle/>
          <a:p>
            <a:pPr algn="just" fontAlgn="base"/>
            <a:r>
              <a:rPr lang="ru-RU" sz="2400" b="1" dirty="0" smtClean="0">
                <a:solidFill>
                  <a:srgbClr val="7030A0"/>
                </a:solidFill>
              </a:rPr>
              <a:t>ПРИЛОЖЕНИЯ к программе</a:t>
            </a:r>
          </a:p>
        </p:txBody>
      </p:sp>
      <p:sp>
        <p:nvSpPr>
          <p:cNvPr id="3" name="Прямоугольник 2"/>
          <p:cNvSpPr/>
          <p:nvPr/>
        </p:nvSpPr>
        <p:spPr>
          <a:xfrm>
            <a:off x="467544" y="1052736"/>
            <a:ext cx="7920880" cy="1200329"/>
          </a:xfrm>
          <a:prstGeom prst="rect">
            <a:avLst/>
          </a:prstGeom>
        </p:spPr>
        <p:txBody>
          <a:bodyPr wrap="square">
            <a:spAutoFit/>
          </a:bodyPr>
          <a:lstStyle/>
          <a:p>
            <a:pPr algn="just" fontAlgn="base"/>
            <a:r>
              <a:rPr lang="ru-RU" sz="2400" b="1" dirty="0">
                <a:solidFill>
                  <a:schemeClr val="accent1">
                    <a:lumMod val="75000"/>
                  </a:schemeClr>
                </a:solidFill>
              </a:rPr>
              <a:t>Приложение 1. «Бланки результатов аттестации</a:t>
            </a:r>
            <a:r>
              <a:rPr lang="ru-RU" sz="2400" b="1" dirty="0" smtClean="0">
                <a:solidFill>
                  <a:schemeClr val="accent1">
                    <a:lumMod val="75000"/>
                  </a:schemeClr>
                </a:solidFill>
              </a:rPr>
              <a:t>»</a:t>
            </a:r>
          </a:p>
          <a:p>
            <a:pPr algn="just" fontAlgn="base"/>
            <a:endParaRPr lang="ru-RU" sz="2400" b="1" dirty="0">
              <a:solidFill>
                <a:schemeClr val="accent1">
                  <a:lumMod val="75000"/>
                </a:schemeClr>
              </a:solidFill>
            </a:endParaRPr>
          </a:p>
          <a:p>
            <a:pPr algn="just" fontAlgn="base"/>
            <a:endParaRPr lang="ru-RU" sz="2400" b="1" dirty="0">
              <a:solidFill>
                <a:schemeClr val="accent1">
                  <a:lumMod val="75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12" y="1700808"/>
            <a:ext cx="5558710" cy="472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723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461665"/>
          </a:xfrm>
          <a:prstGeom prst="rect">
            <a:avLst/>
          </a:prstGeom>
        </p:spPr>
        <p:txBody>
          <a:bodyPr wrap="square">
            <a:spAutoFit/>
          </a:bodyPr>
          <a:lstStyle/>
          <a:p>
            <a:pPr algn="just" fontAlgn="base"/>
            <a:r>
              <a:rPr lang="ru-RU" sz="2400" b="1" dirty="0" smtClean="0">
                <a:solidFill>
                  <a:srgbClr val="7030A0"/>
                </a:solidFill>
              </a:rPr>
              <a:t>ПРИЛОЖЕНИЯ к программе</a:t>
            </a:r>
          </a:p>
        </p:txBody>
      </p:sp>
      <p:sp>
        <p:nvSpPr>
          <p:cNvPr id="3" name="Прямоугольник 2"/>
          <p:cNvSpPr/>
          <p:nvPr/>
        </p:nvSpPr>
        <p:spPr>
          <a:xfrm>
            <a:off x="467544" y="1052736"/>
            <a:ext cx="7920880" cy="830997"/>
          </a:xfrm>
          <a:prstGeom prst="rect">
            <a:avLst/>
          </a:prstGeom>
        </p:spPr>
        <p:txBody>
          <a:bodyPr wrap="square">
            <a:spAutoFit/>
          </a:bodyPr>
          <a:lstStyle/>
          <a:p>
            <a:pPr algn="just" fontAlgn="base"/>
            <a:r>
              <a:rPr lang="ru-RU" sz="2400" b="1" dirty="0" smtClean="0">
                <a:solidFill>
                  <a:schemeClr val="accent1">
                    <a:lumMod val="75000"/>
                  </a:schemeClr>
                </a:solidFill>
              </a:rPr>
              <a:t>Приложение 2. «Методические</a:t>
            </a:r>
            <a:r>
              <a:rPr lang="ru-RU" sz="2400" b="1" dirty="0">
                <a:solidFill>
                  <a:schemeClr val="accent1">
                    <a:lumMod val="75000"/>
                  </a:schemeClr>
                </a:solidFill>
              </a:rPr>
              <a:t>, дидактические, оценочные материалы»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80" y="1883733"/>
            <a:ext cx="5089194" cy="45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575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548680"/>
            <a:ext cx="8352928" cy="4708981"/>
          </a:xfrm>
          <a:prstGeom prst="rect">
            <a:avLst/>
          </a:prstGeom>
        </p:spPr>
        <p:txBody>
          <a:bodyPr wrap="square">
            <a:spAutoFit/>
          </a:bodyPr>
          <a:lstStyle/>
          <a:p>
            <a:r>
              <a:rPr lang="ru-RU" b="1" dirty="0">
                <a:solidFill>
                  <a:srgbClr val="9933FF"/>
                </a:solidFill>
              </a:rPr>
              <a:t>Нормативно-правовая компетенция педагога дополнительного образования - это:</a:t>
            </a:r>
            <a:endParaRPr lang="ru-RU" dirty="0">
              <a:solidFill>
                <a:srgbClr val="9933FF"/>
              </a:solidFill>
            </a:endParaRPr>
          </a:p>
          <a:p>
            <a:pPr>
              <a:spcAft>
                <a:spcPts val="600"/>
              </a:spcAft>
            </a:pPr>
            <a:r>
              <a:rPr lang="ru-RU" b="1" dirty="0"/>
              <a:t>- представление об основах нормативно-правовой (документационной) деятельности;</a:t>
            </a:r>
          </a:p>
          <a:p>
            <a:pPr>
              <a:spcAft>
                <a:spcPts val="600"/>
              </a:spcAft>
            </a:pPr>
            <a:r>
              <a:rPr lang="ru-RU" b="1" dirty="0"/>
              <a:t>- знание официальных документов, обеспечивающих обучение и воспитание детей в современных условиях;</a:t>
            </a:r>
          </a:p>
          <a:p>
            <a:pPr>
              <a:spcAft>
                <a:spcPts val="600"/>
              </a:spcAft>
            </a:pPr>
            <a:r>
              <a:rPr lang="ru-RU" b="1" dirty="0"/>
              <a:t>- способность ориентироваться в образовательной ситуации с позиции законодательства, решать проблемы различной сложности на основе имеющихся знаний;</a:t>
            </a:r>
          </a:p>
          <a:p>
            <a:pPr>
              <a:spcAft>
                <a:spcPts val="600"/>
              </a:spcAft>
            </a:pPr>
            <a:r>
              <a:rPr lang="ru-RU" b="1" dirty="0"/>
              <a:t>- эффективное использование в педагогической деятельности нормативно-правовых документов;</a:t>
            </a:r>
          </a:p>
          <a:p>
            <a:pPr>
              <a:spcAft>
                <a:spcPts val="600"/>
              </a:spcAft>
            </a:pPr>
            <a:r>
              <a:rPr lang="ru-RU" b="1" dirty="0"/>
              <a:t>- разработка локальных нормативных правовых документов;</a:t>
            </a:r>
          </a:p>
          <a:p>
            <a:pPr>
              <a:spcAft>
                <a:spcPts val="600"/>
              </a:spcAft>
            </a:pPr>
            <a:r>
              <a:rPr lang="ru-RU" b="1" dirty="0"/>
              <a:t>- принятие решений в рамках существующей актуальной законодательной базы;</a:t>
            </a:r>
          </a:p>
          <a:p>
            <a:pPr>
              <a:spcAft>
                <a:spcPts val="600"/>
              </a:spcAft>
            </a:pPr>
            <a:r>
              <a:rPr lang="ru-RU" b="1" dirty="0"/>
              <a:t>- готовность и умение применять документы в профессиональной деятельности в практической деятельности для решения профессиональных задач.</a:t>
            </a:r>
          </a:p>
        </p:txBody>
      </p:sp>
    </p:spTree>
    <p:extLst>
      <p:ext uri="{BB962C8B-B14F-4D97-AF65-F5344CB8AC3E}">
        <p14:creationId xmlns:p14="http://schemas.microsoft.com/office/powerpoint/2010/main" val="659345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3528" y="260648"/>
            <a:ext cx="8568952" cy="6914970"/>
          </a:xfrm>
          <a:prstGeom prst="rect">
            <a:avLst/>
          </a:prstGeom>
        </p:spPr>
        <p:txBody>
          <a:bodyPr wrap="square">
            <a:spAutoFit/>
          </a:bodyPr>
          <a:lstStyle/>
          <a:p>
            <a:r>
              <a:rPr lang="ru-RU" sz="1400" b="1" dirty="0" smtClean="0">
                <a:solidFill>
                  <a:srgbClr val="9933FF"/>
                </a:solidFill>
                <a:latin typeface="Times New Roman" panose="02020603050405020304" pitchFamily="18" charset="0"/>
                <a:cs typeface="Times New Roman" panose="02020603050405020304" pitchFamily="18" charset="0"/>
              </a:rPr>
              <a:t>Ссылки на нормативно-правовую документацию:</a:t>
            </a:r>
          </a:p>
          <a:p>
            <a:endParaRPr lang="ru-RU" sz="1400" b="1" dirty="0" smtClean="0">
              <a:solidFill>
                <a:srgbClr val="9933FF"/>
              </a:solidFill>
              <a:latin typeface="Times New Roman" panose="02020603050405020304" pitchFamily="18" charset="0"/>
              <a:cs typeface="Times New Roman" panose="02020603050405020304" pitchFamily="18" charset="0"/>
            </a:endParaRPr>
          </a:p>
          <a:p>
            <a:pPr lvl="0" algn="just" fontAlgn="base">
              <a:spcAft>
                <a:spcPts val="600"/>
              </a:spcAft>
              <a:tabLst>
                <a:tab pos="630555" algn="l"/>
              </a:tabLst>
            </a:pPr>
            <a:r>
              <a:rPr lang="ru-RU" sz="1200" dirty="0" smtClean="0">
                <a:solidFill>
                  <a:srgbClr val="444444"/>
                </a:solidFill>
                <a:latin typeface="Times New Roman" panose="02020603050405020304" pitchFamily="18" charset="0"/>
                <a:ea typeface="Times New Roman"/>
                <a:cs typeface="Times New Roman" panose="02020603050405020304" pitchFamily="18" charset="0"/>
              </a:rPr>
              <a:t>1. Федеральный </a:t>
            </a:r>
            <a:r>
              <a:rPr lang="ru-RU" sz="1200" dirty="0">
                <a:solidFill>
                  <a:srgbClr val="444444"/>
                </a:solidFill>
                <a:latin typeface="Times New Roman" panose="02020603050405020304" pitchFamily="18" charset="0"/>
                <a:ea typeface="Times New Roman"/>
                <a:cs typeface="Times New Roman" panose="02020603050405020304" pitchFamily="18" charset="0"/>
              </a:rPr>
              <a:t>закон от 29 декабря 2012 г. № </a:t>
            </a:r>
            <a:r>
              <a:rPr lang="ru-RU" sz="1200" dirty="0" smtClean="0">
                <a:solidFill>
                  <a:srgbClr val="444444"/>
                </a:solidFill>
                <a:latin typeface="Times New Roman" panose="02020603050405020304" pitchFamily="18" charset="0"/>
                <a:ea typeface="Times New Roman"/>
                <a:cs typeface="Times New Roman" panose="02020603050405020304" pitchFamily="18" charset="0"/>
              </a:rPr>
              <a:t>273-ФЗ </a:t>
            </a:r>
            <a:r>
              <a:rPr lang="ru-RU" sz="1200" dirty="0" smtClean="0">
                <a:solidFill>
                  <a:srgbClr val="444444"/>
                </a:solidFill>
                <a:latin typeface="Times New Roman" panose="02020603050405020304" pitchFamily="18" charset="0"/>
                <a:ea typeface="Times New Roman"/>
                <a:cs typeface="Times New Roman" panose="02020603050405020304" pitchFamily="18" charset="0"/>
                <a:hlinkClick r:id="rId3"/>
              </a:rPr>
              <a:t>Об </a:t>
            </a:r>
            <a:r>
              <a:rPr lang="ru-RU" sz="1200" dirty="0">
                <a:solidFill>
                  <a:srgbClr val="444444"/>
                </a:solidFill>
                <a:latin typeface="Times New Roman" panose="02020603050405020304" pitchFamily="18" charset="0"/>
                <a:ea typeface="Times New Roman"/>
                <a:cs typeface="Times New Roman" panose="02020603050405020304" pitchFamily="18" charset="0"/>
                <a:hlinkClick r:id="rId3"/>
              </a:rPr>
              <a:t>образовании в Российской Федерации (с изменениями на 4 августа 2023 года) (редакция, действующая с 1 сентября 2023 года)</a:t>
            </a:r>
            <a:endParaRPr lang="ru-RU" sz="1200" dirty="0">
              <a:latin typeface="Times New Roman" panose="02020603050405020304" pitchFamily="18" charset="0"/>
              <a:ea typeface="Calibri"/>
              <a:cs typeface="Times New Roman" panose="02020603050405020304" pitchFamily="18" charset="0"/>
            </a:endParaRPr>
          </a:p>
          <a:p>
            <a:pPr algn="just">
              <a:spcAft>
                <a:spcPts val="600"/>
              </a:spcAft>
            </a:pPr>
            <a:r>
              <a:rPr lang="ru-RU" sz="1200" dirty="0">
                <a:latin typeface="Times New Roman" panose="02020603050405020304" pitchFamily="18" charset="0"/>
                <a:ea typeface="Calibri"/>
                <a:cs typeface="Times New Roman" panose="02020603050405020304" pitchFamily="18" charset="0"/>
              </a:rPr>
              <a:t> </a:t>
            </a:r>
            <a:r>
              <a:rPr lang="ru-RU" sz="1200" dirty="0" smtClean="0">
                <a:solidFill>
                  <a:srgbClr val="444444"/>
                </a:solidFill>
                <a:latin typeface="Times New Roman" panose="02020603050405020304" pitchFamily="18" charset="0"/>
                <a:ea typeface="Times New Roman"/>
                <a:cs typeface="Times New Roman" panose="02020603050405020304" pitchFamily="18" charset="0"/>
              </a:rPr>
              <a:t>2. Федеральный </a:t>
            </a:r>
            <a:r>
              <a:rPr lang="ru-RU" sz="1200" dirty="0">
                <a:solidFill>
                  <a:srgbClr val="444444"/>
                </a:solidFill>
                <a:latin typeface="Times New Roman" panose="02020603050405020304" pitchFamily="18" charset="0"/>
                <a:ea typeface="Times New Roman"/>
                <a:cs typeface="Times New Roman" panose="02020603050405020304" pitchFamily="18" charset="0"/>
              </a:rPr>
              <a:t>закон от 24 июля 1998 г. № </a:t>
            </a:r>
            <a:r>
              <a:rPr lang="ru-RU" sz="1200" dirty="0" smtClean="0">
                <a:solidFill>
                  <a:srgbClr val="444444"/>
                </a:solidFill>
                <a:latin typeface="Times New Roman" panose="02020603050405020304" pitchFamily="18" charset="0"/>
                <a:ea typeface="Times New Roman"/>
                <a:cs typeface="Times New Roman" panose="02020603050405020304" pitchFamily="18" charset="0"/>
              </a:rPr>
              <a:t>124-ФЗ </a:t>
            </a:r>
            <a:r>
              <a:rPr lang="ru-RU" sz="1200" dirty="0" smtClean="0">
                <a:solidFill>
                  <a:srgbClr val="444444"/>
                </a:solidFill>
                <a:latin typeface="Times New Roman" panose="02020603050405020304" pitchFamily="18" charset="0"/>
                <a:ea typeface="Times New Roman"/>
                <a:cs typeface="Times New Roman" panose="02020603050405020304" pitchFamily="18" charset="0"/>
                <a:hlinkClick r:id="rId4"/>
              </a:rPr>
              <a:t>Об </a:t>
            </a:r>
            <a:r>
              <a:rPr lang="ru-RU" sz="1200" dirty="0">
                <a:solidFill>
                  <a:srgbClr val="444444"/>
                </a:solidFill>
                <a:latin typeface="Times New Roman" panose="02020603050405020304" pitchFamily="18" charset="0"/>
                <a:ea typeface="Times New Roman"/>
                <a:cs typeface="Times New Roman" panose="02020603050405020304" pitchFamily="18" charset="0"/>
                <a:hlinkClick r:id="rId4"/>
              </a:rPr>
              <a:t>основных гарантиях прав ребенка в Российской </a:t>
            </a:r>
            <a:r>
              <a:rPr lang="ru-RU" sz="1200" dirty="0" smtClean="0">
                <a:solidFill>
                  <a:srgbClr val="444444"/>
                </a:solidFill>
                <a:latin typeface="Times New Roman" panose="02020603050405020304" pitchFamily="18" charset="0"/>
                <a:ea typeface="Times New Roman"/>
                <a:cs typeface="Times New Roman" panose="02020603050405020304" pitchFamily="18" charset="0"/>
                <a:hlinkClick r:id="rId4"/>
              </a:rPr>
              <a:t>Федерации</a:t>
            </a:r>
            <a:r>
              <a:rPr lang="ru-RU" sz="1200" dirty="0" smtClean="0">
                <a:solidFill>
                  <a:srgbClr val="444444"/>
                </a:solidFill>
                <a:latin typeface="Times New Roman" panose="02020603050405020304" pitchFamily="18" charset="0"/>
                <a:ea typeface="Times New Roman"/>
                <a:cs typeface="Times New Roman" panose="02020603050405020304" pitchFamily="18" charset="0"/>
              </a:rPr>
              <a:t> </a:t>
            </a:r>
            <a:r>
              <a:rPr lang="ru-RU" sz="1200" dirty="0" smtClean="0">
                <a:latin typeface="Times New Roman" panose="02020603050405020304" pitchFamily="18" charset="0"/>
                <a:ea typeface="Calibri"/>
                <a:cs typeface="Times New Roman" panose="02020603050405020304" pitchFamily="18" charset="0"/>
              </a:rPr>
              <a:t>В </a:t>
            </a:r>
            <a:r>
              <a:rPr lang="ru-RU" sz="1200" dirty="0">
                <a:latin typeface="Times New Roman" panose="02020603050405020304" pitchFamily="18" charset="0"/>
                <a:ea typeface="Calibri"/>
                <a:cs typeface="Times New Roman" panose="02020603050405020304" pitchFamily="18" charset="0"/>
              </a:rPr>
              <a:t>настоящий документ вносятся изменения на основании Федерального закона от 04.08.2023 N 475-ФЗ с 1 января 2025 года.</a:t>
            </a:r>
          </a:p>
          <a:p>
            <a:pPr algn="just">
              <a:spcAft>
                <a:spcPts val="600"/>
              </a:spcAft>
            </a:pPr>
            <a:r>
              <a:rPr lang="ru-RU" sz="1200" dirty="0">
                <a:latin typeface="Times New Roman" panose="02020603050405020304" pitchFamily="18" charset="0"/>
                <a:ea typeface="Calibri"/>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5"/>
              </a:rPr>
              <a:t>3. Распоряжение Правительства РФ от 29 мая 2015 г. № 996-р</a:t>
            </a:r>
            <a:r>
              <a:rPr lang="ru-RU" sz="1200" dirty="0" smtClean="0">
                <a:solidFill>
                  <a:srgbClr val="0000FF"/>
                </a:solidFill>
                <a:latin typeface="Times New Roman" panose="02020603050405020304" pitchFamily="18" charset="0"/>
                <a:ea typeface="Times New Roman"/>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5"/>
              </a:rPr>
              <a:t>Об </a:t>
            </a:r>
            <a:r>
              <a:rPr lang="ru-RU" sz="1200" dirty="0">
                <a:solidFill>
                  <a:srgbClr val="0000FF"/>
                </a:solidFill>
                <a:latin typeface="Times New Roman" panose="02020603050405020304" pitchFamily="18" charset="0"/>
                <a:ea typeface="Times New Roman"/>
                <a:cs typeface="Times New Roman" panose="02020603050405020304" pitchFamily="18" charset="0"/>
                <a:hlinkClick r:id="rId5"/>
              </a:rPr>
              <a:t>утверждении Стратегии развития воспитания в Российской Федерации на период до 2025 года</a:t>
            </a:r>
            <a:endParaRPr lang="ru-RU" sz="1200" dirty="0">
              <a:latin typeface="Times New Roman" panose="02020603050405020304" pitchFamily="18" charset="0"/>
              <a:ea typeface="Calibri"/>
              <a:cs typeface="Times New Roman" panose="02020603050405020304" pitchFamily="18" charset="0"/>
            </a:endParaRPr>
          </a:p>
          <a:p>
            <a:pPr algn="just" fontAlgn="base">
              <a:spcAft>
                <a:spcPts val="600"/>
              </a:spcAft>
            </a:pPr>
            <a:r>
              <a:rPr lang="ru-RU" sz="1200" dirty="0">
                <a:solidFill>
                  <a:srgbClr val="444444"/>
                </a:solidFill>
                <a:latin typeface="Times New Roman" panose="02020603050405020304" pitchFamily="18" charset="0"/>
                <a:ea typeface="Times New Roman"/>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6"/>
              </a:rPr>
              <a:t>4. Приказ </a:t>
            </a:r>
            <a:r>
              <a:rPr lang="ru-RU" sz="1200" dirty="0" err="1">
                <a:solidFill>
                  <a:srgbClr val="0000FF"/>
                </a:solidFill>
                <a:latin typeface="Times New Roman" panose="02020603050405020304" pitchFamily="18" charset="0"/>
                <a:ea typeface="Times New Roman"/>
                <a:cs typeface="Times New Roman" panose="02020603050405020304" pitchFamily="18" charset="0"/>
                <a:hlinkClick r:id="rId6"/>
              </a:rPr>
              <a:t>Минпросвещения</a:t>
            </a:r>
            <a:r>
              <a:rPr lang="ru-RU" sz="1200" dirty="0">
                <a:solidFill>
                  <a:srgbClr val="0000FF"/>
                </a:solidFill>
                <a:latin typeface="Times New Roman" panose="02020603050405020304" pitchFamily="18" charset="0"/>
                <a:ea typeface="Times New Roman"/>
                <a:cs typeface="Times New Roman" panose="02020603050405020304" pitchFamily="18" charset="0"/>
                <a:hlinkClick r:id="rId6"/>
              </a:rPr>
              <a:t> России от 27 июля 2022 г. №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6"/>
              </a:rPr>
              <a:t>629</a:t>
            </a:r>
            <a:r>
              <a:rPr lang="ru-RU" sz="1200" dirty="0" smtClean="0">
                <a:solidFill>
                  <a:srgbClr val="0000FF"/>
                </a:solidFill>
                <a:latin typeface="Times New Roman" panose="02020603050405020304" pitchFamily="18" charset="0"/>
                <a:ea typeface="Times New Roman"/>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6"/>
              </a:rPr>
              <a:t>Об </a:t>
            </a:r>
            <a:r>
              <a:rPr lang="ru-RU" sz="1200" dirty="0">
                <a:solidFill>
                  <a:srgbClr val="0000FF"/>
                </a:solidFill>
                <a:latin typeface="Times New Roman" panose="02020603050405020304" pitchFamily="18" charset="0"/>
                <a:ea typeface="Times New Roman"/>
                <a:cs typeface="Times New Roman" panose="02020603050405020304" pitchFamily="18" charset="0"/>
                <a:hlinkClick r:id="rId6"/>
              </a:rPr>
              <a:t>утверждении Порядка организации и осуществления образовательной деятельности по дополнительным общеобразовательным программам</a:t>
            </a:r>
            <a:endParaRPr lang="ru-RU" sz="1200" dirty="0">
              <a:latin typeface="Times New Roman" panose="02020603050405020304" pitchFamily="18" charset="0"/>
              <a:ea typeface="Calibri"/>
              <a:cs typeface="Times New Roman" panose="02020603050405020304" pitchFamily="18" charset="0"/>
            </a:endParaRPr>
          </a:p>
          <a:p>
            <a:pPr algn="just" fontAlgn="base">
              <a:spcAft>
                <a:spcPts val="600"/>
              </a:spcAft>
            </a:pPr>
            <a:r>
              <a:rPr lang="ru-RU" sz="1200" dirty="0">
                <a:solidFill>
                  <a:srgbClr val="444444"/>
                </a:solidFill>
                <a:latin typeface="Times New Roman" panose="02020603050405020304" pitchFamily="18" charset="0"/>
                <a:ea typeface="Times New Roman"/>
                <a:cs typeface="Times New Roman" panose="02020603050405020304" pitchFamily="18" charset="0"/>
              </a:rPr>
              <a:t> </a:t>
            </a:r>
            <a:r>
              <a:rPr lang="ru-RU" sz="1200" u="sng" dirty="0" smtClean="0">
                <a:solidFill>
                  <a:srgbClr val="0000FF"/>
                </a:solidFill>
                <a:latin typeface="Times New Roman" panose="02020603050405020304" pitchFamily="18" charset="0"/>
                <a:ea typeface="Calibri"/>
                <a:cs typeface="Times New Roman" panose="02020603050405020304" pitchFamily="18" charset="0"/>
                <a:hlinkClick r:id="rId7"/>
              </a:rPr>
              <a:t>5. Постановление </a:t>
            </a:r>
            <a:r>
              <a:rPr lang="ru-RU" sz="1200" u="sng" dirty="0">
                <a:solidFill>
                  <a:srgbClr val="0000FF"/>
                </a:solidFill>
                <a:latin typeface="Times New Roman" panose="02020603050405020304" pitchFamily="18" charset="0"/>
                <a:ea typeface="Calibri"/>
                <a:cs typeface="Times New Roman" panose="02020603050405020304" pitchFamily="18" charset="0"/>
                <a:hlinkClick r:id="rId7"/>
              </a:rPr>
              <a:t>Главного государственного санитарного врача РФ от 28 сентября 2020 г. N 28 "Об утверждении санитарных правил СП 2.4.3648-20 "Санитарно-эпидемиологические требования к организациям воспитания и обучения, отдыха и оздоровления детей и молодежи""</a:t>
            </a:r>
            <a:endParaRPr lang="ru-RU" sz="1200" dirty="0">
              <a:latin typeface="Times New Roman" panose="02020603050405020304" pitchFamily="18" charset="0"/>
              <a:ea typeface="Calibri"/>
              <a:cs typeface="Times New Roman" panose="02020603050405020304" pitchFamily="18" charset="0"/>
            </a:endParaRPr>
          </a:p>
          <a:p>
            <a:pPr algn="just" fontAlgn="base">
              <a:spcAft>
                <a:spcPts val="600"/>
              </a:spcAft>
            </a:pPr>
            <a:r>
              <a:rPr lang="ru-RU" sz="1200" dirty="0">
                <a:solidFill>
                  <a:srgbClr val="444444"/>
                </a:solidFill>
                <a:latin typeface="Times New Roman" panose="02020603050405020304" pitchFamily="18" charset="0"/>
                <a:ea typeface="Times New Roman"/>
                <a:cs typeface="Times New Roman" panose="02020603050405020304" pitchFamily="18" charset="0"/>
              </a:rPr>
              <a:t> </a:t>
            </a:r>
            <a:r>
              <a:rPr lang="ru-RU" sz="1200" dirty="0" smtClean="0">
                <a:solidFill>
                  <a:srgbClr val="444444"/>
                </a:solidFill>
                <a:latin typeface="Times New Roman" panose="02020603050405020304" pitchFamily="18" charset="0"/>
                <a:ea typeface="Times New Roman"/>
                <a:cs typeface="Times New Roman" panose="02020603050405020304" pitchFamily="18" charset="0"/>
              </a:rPr>
              <a:t>6. Постановление </a:t>
            </a:r>
            <a:r>
              <a:rPr lang="ru-RU" sz="1200" dirty="0">
                <a:solidFill>
                  <a:srgbClr val="444444"/>
                </a:solidFill>
                <a:latin typeface="Times New Roman" panose="02020603050405020304" pitchFamily="18" charset="0"/>
                <a:ea typeface="Times New Roman"/>
                <a:cs typeface="Times New Roman" panose="02020603050405020304" pitchFamily="18" charset="0"/>
              </a:rPr>
              <a:t>главного государственного санитарного врача РФ от 28 января 2021 года N 2 Об утверждении  </a:t>
            </a:r>
            <a:r>
              <a:rPr lang="ru-RU" sz="1200" u="sng" dirty="0">
                <a:solidFill>
                  <a:srgbClr val="0000FF"/>
                </a:solidFill>
                <a:latin typeface="Times New Roman" panose="02020603050405020304" pitchFamily="18" charset="0"/>
                <a:ea typeface="Times New Roman"/>
                <a:cs typeface="Times New Roman" panose="02020603050405020304" pitchFamily="18" charset="0"/>
                <a:hlinkClick r:id="rId8"/>
              </a:rPr>
              <a:t>санитарных правил и норм СанПиН 1.2.3685-21 "</a:t>
            </a:r>
            <a:r>
              <a:rPr lang="ru-RU" sz="1200" u="sng" dirty="0" smtClean="0">
                <a:solidFill>
                  <a:srgbClr val="0000FF"/>
                </a:solidFill>
                <a:latin typeface="Times New Roman" panose="02020603050405020304" pitchFamily="18" charset="0"/>
                <a:ea typeface="Times New Roman"/>
                <a:cs typeface="Times New Roman" panose="02020603050405020304" pitchFamily="18" charset="0"/>
                <a:hlinkClick r:id="rId8"/>
              </a:rPr>
              <a:t>Гигиенические </a:t>
            </a:r>
            <a:r>
              <a:rPr lang="ru-RU" sz="1200" u="sng" dirty="0">
                <a:solidFill>
                  <a:srgbClr val="0000FF"/>
                </a:solidFill>
                <a:latin typeface="Times New Roman" panose="02020603050405020304" pitchFamily="18" charset="0"/>
                <a:ea typeface="Times New Roman"/>
                <a:cs typeface="Times New Roman" panose="02020603050405020304" pitchFamily="18" charset="0"/>
                <a:hlinkClick r:id="rId8"/>
              </a:rPr>
              <a:t>нормативы и требования к обеспечению безопасности и (или) безвредности для человека факторов среды обитания"</a:t>
            </a:r>
            <a:endParaRPr lang="ru-RU" sz="1200" dirty="0">
              <a:latin typeface="Times New Roman" panose="02020603050405020304" pitchFamily="18" charset="0"/>
              <a:ea typeface="Times New Roman"/>
              <a:cs typeface="Times New Roman" panose="02020603050405020304" pitchFamily="18" charset="0"/>
            </a:endParaRPr>
          </a:p>
          <a:p>
            <a:pPr algn="just" fontAlgn="base">
              <a:spcAft>
                <a:spcPts val="600"/>
              </a:spcAft>
            </a:pPr>
            <a:r>
              <a:rPr lang="ru-RU" sz="1200" dirty="0">
                <a:solidFill>
                  <a:srgbClr val="444444"/>
                </a:solidFill>
                <a:latin typeface="Times New Roman" panose="02020603050405020304" pitchFamily="18" charset="0"/>
                <a:ea typeface="Times New Roman"/>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9"/>
              </a:rPr>
              <a:t>7. Приказ </a:t>
            </a:r>
            <a:r>
              <a:rPr lang="ru-RU" sz="1200" dirty="0">
                <a:solidFill>
                  <a:srgbClr val="0000FF"/>
                </a:solidFill>
                <a:latin typeface="Times New Roman" panose="02020603050405020304" pitchFamily="18" charset="0"/>
                <a:ea typeface="Times New Roman"/>
                <a:cs typeface="Times New Roman" panose="02020603050405020304" pitchFamily="18" charset="0"/>
                <a:hlinkClick r:id="rId9"/>
              </a:rPr>
              <a:t>Минтруда России от 22 сентября 2021 г. № 652н Об утверждении профессионального стандарта "Педагог дополнительного образования детей и взрослых"</a:t>
            </a:r>
            <a:endParaRPr lang="ru-RU" sz="1200" dirty="0">
              <a:latin typeface="Times New Roman" panose="02020603050405020304" pitchFamily="18" charset="0"/>
              <a:ea typeface="Calibri"/>
              <a:cs typeface="Times New Roman" panose="02020603050405020304" pitchFamily="18" charset="0"/>
            </a:endParaRPr>
          </a:p>
          <a:p>
            <a:pPr algn="just" fontAlgn="base">
              <a:spcAft>
                <a:spcPts val="600"/>
              </a:spcAft>
            </a:pPr>
            <a:r>
              <a:rPr lang="ru-RU" sz="1200" dirty="0">
                <a:solidFill>
                  <a:srgbClr val="444444"/>
                </a:solidFill>
                <a:latin typeface="Times New Roman" panose="02020603050405020304" pitchFamily="18" charset="0"/>
                <a:ea typeface="Times New Roman"/>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10"/>
              </a:rPr>
              <a:t>8. Приказ </a:t>
            </a:r>
            <a:r>
              <a:rPr lang="ru-RU" sz="1200" dirty="0" err="1">
                <a:solidFill>
                  <a:srgbClr val="0000FF"/>
                </a:solidFill>
                <a:latin typeface="Times New Roman" panose="02020603050405020304" pitchFamily="18" charset="0"/>
                <a:ea typeface="Times New Roman"/>
                <a:cs typeface="Times New Roman" panose="02020603050405020304" pitchFamily="18" charset="0"/>
                <a:hlinkClick r:id="rId10"/>
              </a:rPr>
              <a:t>Минпросвещения</a:t>
            </a:r>
            <a:r>
              <a:rPr lang="ru-RU" sz="1200" dirty="0">
                <a:solidFill>
                  <a:srgbClr val="0000FF"/>
                </a:solidFill>
                <a:latin typeface="Times New Roman" panose="02020603050405020304" pitchFamily="18" charset="0"/>
                <a:ea typeface="Times New Roman"/>
                <a:cs typeface="Times New Roman" panose="02020603050405020304" pitchFamily="18" charset="0"/>
                <a:hlinkClick r:id="rId10"/>
              </a:rPr>
              <a:t> России от 03 сентября 2019 г. № 467 Об утверждении Целевой модели развития региональных систем дополнительного образования детей (с изменениями на 21 апреля 2023 года)</a:t>
            </a:r>
            <a:endParaRPr lang="ru-RU" sz="1200" dirty="0">
              <a:latin typeface="Times New Roman" panose="02020603050405020304" pitchFamily="18" charset="0"/>
              <a:ea typeface="Calibri"/>
              <a:cs typeface="Times New Roman" panose="02020603050405020304" pitchFamily="18" charset="0"/>
            </a:endParaRPr>
          </a:p>
          <a:p>
            <a:pPr algn="just" fontAlgn="base">
              <a:spcAft>
                <a:spcPts val="600"/>
              </a:spcAft>
            </a:pPr>
            <a:r>
              <a:rPr lang="ru-RU" sz="1200" dirty="0">
                <a:solidFill>
                  <a:srgbClr val="444444"/>
                </a:solidFill>
                <a:latin typeface="Times New Roman" panose="02020603050405020304" pitchFamily="18" charset="0"/>
                <a:ea typeface="Times New Roman"/>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11"/>
              </a:rPr>
              <a:t>9. Распоряжение </a:t>
            </a:r>
            <a:r>
              <a:rPr lang="ru-RU" sz="1200" dirty="0">
                <a:solidFill>
                  <a:srgbClr val="0000FF"/>
                </a:solidFill>
                <a:latin typeface="Times New Roman" panose="02020603050405020304" pitchFamily="18" charset="0"/>
                <a:ea typeface="Times New Roman"/>
                <a:cs typeface="Times New Roman" panose="02020603050405020304" pitchFamily="18" charset="0"/>
                <a:hlinkClick r:id="rId11"/>
              </a:rPr>
              <a:t>Правительства РФ от 31 марта 2022 г. № 678-р О Концепции развития дополнительного образования детей до 2030 года (с изменениями на 15 мая 2023 года)</a:t>
            </a:r>
            <a:endParaRPr lang="ru-RU" sz="1200" dirty="0">
              <a:latin typeface="Times New Roman" panose="02020603050405020304" pitchFamily="18" charset="0"/>
              <a:ea typeface="Calibri"/>
              <a:cs typeface="Times New Roman" panose="02020603050405020304" pitchFamily="18" charset="0"/>
            </a:endParaRPr>
          </a:p>
          <a:p>
            <a:pPr algn="just" fontAlgn="base">
              <a:spcAft>
                <a:spcPts val="600"/>
              </a:spcAft>
            </a:pPr>
            <a:r>
              <a:rPr lang="ru-RU" sz="1200" dirty="0">
                <a:solidFill>
                  <a:srgbClr val="444444"/>
                </a:solidFill>
                <a:latin typeface="Times New Roman" panose="02020603050405020304" pitchFamily="18" charset="0"/>
                <a:ea typeface="Times New Roman"/>
                <a:cs typeface="Times New Roman" panose="02020603050405020304" pitchFamily="18" charset="0"/>
              </a:rPr>
              <a:t>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12"/>
              </a:rPr>
              <a:t>10. Постановление </a:t>
            </a:r>
            <a:r>
              <a:rPr lang="ru-RU" sz="1200" dirty="0">
                <a:solidFill>
                  <a:srgbClr val="0000FF"/>
                </a:solidFill>
                <a:latin typeface="Times New Roman" panose="02020603050405020304" pitchFamily="18" charset="0"/>
                <a:ea typeface="Times New Roman"/>
                <a:cs typeface="Times New Roman" panose="02020603050405020304" pitchFamily="18" charset="0"/>
                <a:hlinkClick r:id="rId12"/>
              </a:rPr>
              <a:t>Правительства РФ от 26 декабря 2017 г. № 1642  Об утверждении государственной программы Российской Федерации "Развитие </a:t>
            </a:r>
            <a:r>
              <a:rPr lang="ru-RU" sz="1200" dirty="0" smtClean="0">
                <a:solidFill>
                  <a:srgbClr val="0000FF"/>
                </a:solidFill>
                <a:latin typeface="Times New Roman" panose="02020603050405020304" pitchFamily="18" charset="0"/>
                <a:ea typeface="Times New Roman"/>
                <a:cs typeface="Times New Roman" panose="02020603050405020304" pitchFamily="18" charset="0"/>
                <a:hlinkClick r:id="rId12"/>
              </a:rPr>
              <a:t>образования«</a:t>
            </a:r>
            <a:r>
              <a:rPr lang="ru-RU" sz="1200" dirty="0" smtClean="0">
                <a:solidFill>
                  <a:srgbClr val="0000FF"/>
                </a:solidFill>
                <a:latin typeface="Times New Roman" panose="02020603050405020304" pitchFamily="18" charset="0"/>
                <a:ea typeface="Times New Roman"/>
                <a:cs typeface="Times New Roman" panose="02020603050405020304" pitchFamily="18" charset="0"/>
              </a:rPr>
              <a:t> </a:t>
            </a:r>
            <a:r>
              <a:rPr lang="ru-RU" sz="1200" dirty="0" smtClean="0">
                <a:solidFill>
                  <a:srgbClr val="444444"/>
                </a:solidFill>
                <a:latin typeface="Times New Roman" panose="02020603050405020304" pitchFamily="18" charset="0"/>
                <a:ea typeface="Times New Roman"/>
                <a:cs typeface="Times New Roman" panose="02020603050405020304" pitchFamily="18" charset="0"/>
              </a:rPr>
              <a:t>(</a:t>
            </a:r>
            <a:r>
              <a:rPr lang="ru-RU" sz="1200" dirty="0">
                <a:solidFill>
                  <a:srgbClr val="444444"/>
                </a:solidFill>
                <a:latin typeface="Times New Roman" panose="02020603050405020304" pitchFamily="18" charset="0"/>
                <a:ea typeface="Times New Roman"/>
                <a:cs typeface="Times New Roman" panose="02020603050405020304" pitchFamily="18" charset="0"/>
              </a:rPr>
              <a:t>с изменениями на 14 ноября 2023 года)</a:t>
            </a:r>
            <a:endParaRPr lang="ru-RU" sz="1200" dirty="0">
              <a:latin typeface="Times New Roman" panose="02020603050405020304" pitchFamily="18" charset="0"/>
              <a:ea typeface="Calibri"/>
              <a:cs typeface="Times New Roman" panose="02020603050405020304" pitchFamily="18" charset="0"/>
            </a:endParaRPr>
          </a:p>
          <a:p>
            <a:pPr lvl="0" algn="just" fontAlgn="base">
              <a:spcAft>
                <a:spcPts val="600"/>
              </a:spcAft>
              <a:tabLst>
                <a:tab pos="630555" algn="l"/>
              </a:tabLst>
            </a:pPr>
            <a:r>
              <a:rPr lang="ru-RU" sz="1200" u="sng" dirty="0" smtClean="0">
                <a:solidFill>
                  <a:srgbClr val="0000FF"/>
                </a:solidFill>
                <a:latin typeface="Times New Roman" panose="02020603050405020304" pitchFamily="18" charset="0"/>
                <a:ea typeface="Times New Roman"/>
                <a:cs typeface="Times New Roman" panose="02020603050405020304" pitchFamily="18" charset="0"/>
                <a:hlinkClick r:id="rId13"/>
              </a:rPr>
              <a:t>11.  Закон </a:t>
            </a:r>
            <a:r>
              <a:rPr lang="ru-RU" sz="1200" u="sng" dirty="0">
                <a:solidFill>
                  <a:srgbClr val="0000FF"/>
                </a:solidFill>
                <a:latin typeface="Times New Roman" panose="02020603050405020304" pitchFamily="18" charset="0"/>
                <a:ea typeface="Times New Roman"/>
                <a:cs typeface="Times New Roman" panose="02020603050405020304" pitchFamily="18" charset="0"/>
                <a:hlinkClick r:id="rId13"/>
              </a:rPr>
              <a:t>Челябинской области от 30 августа 2013 г. № 515-ЗО Об образовании в Челябинской области</a:t>
            </a:r>
            <a:r>
              <a:rPr lang="ru-RU" sz="1200" u="sng" dirty="0">
                <a:solidFill>
                  <a:srgbClr val="0000FF"/>
                </a:solidFill>
                <a:latin typeface="Times New Roman" panose="02020603050405020304" pitchFamily="18" charset="0"/>
                <a:ea typeface="Calibri"/>
                <a:cs typeface="Times New Roman" panose="02020603050405020304" pitchFamily="18" charset="0"/>
                <a:hlinkClick r:id="rId13"/>
              </a:rPr>
              <a:t> </a:t>
            </a:r>
            <a:r>
              <a:rPr lang="ru-RU" sz="1200" u="sng" dirty="0">
                <a:solidFill>
                  <a:srgbClr val="444444"/>
                </a:solidFill>
                <a:latin typeface="Times New Roman" panose="02020603050405020304" pitchFamily="18" charset="0"/>
                <a:ea typeface="Calibri"/>
                <a:cs typeface="Times New Roman" panose="02020603050405020304" pitchFamily="18" charset="0"/>
                <a:hlinkClick r:id="rId13"/>
              </a:rPr>
              <a:t>(с изменениями на 31 августа 2023 года)</a:t>
            </a:r>
            <a:endParaRPr lang="ru-RU" sz="12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900" dirty="0">
                <a:latin typeface="Times New Roman" panose="02020603050405020304" pitchFamily="18" charset="0"/>
                <a:ea typeface="Calibri"/>
                <a:cs typeface="Times New Roman" panose="02020603050405020304" pitchFamily="18" charset="0"/>
              </a:rPr>
              <a:t> </a:t>
            </a:r>
          </a:p>
          <a:p>
            <a:endParaRPr lang="ru-RU" b="1" dirty="0">
              <a:solidFill>
                <a:srgbClr val="9933FF"/>
              </a:solidFill>
            </a:endParaRPr>
          </a:p>
          <a:p>
            <a:endParaRPr lang="ru-RU" b="1" dirty="0" smtClean="0">
              <a:solidFill>
                <a:srgbClr val="9933FF"/>
              </a:solidFill>
            </a:endParaRPr>
          </a:p>
          <a:p>
            <a:endParaRPr lang="ru-RU" dirty="0">
              <a:solidFill>
                <a:srgbClr val="9933FF"/>
              </a:solidFill>
            </a:endParaRPr>
          </a:p>
        </p:txBody>
      </p:sp>
    </p:spTree>
    <p:extLst>
      <p:ext uri="{BB962C8B-B14F-4D97-AF65-F5344CB8AC3E}">
        <p14:creationId xmlns:p14="http://schemas.microsoft.com/office/powerpoint/2010/main" val="339400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7"/>
            <a:ext cx="8352928" cy="496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50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23528" y="260648"/>
            <a:ext cx="8568952" cy="5416868"/>
          </a:xfrm>
          <a:prstGeom prst="rect">
            <a:avLst/>
          </a:prstGeom>
        </p:spPr>
        <p:txBody>
          <a:bodyPr wrap="square">
            <a:spAutoFit/>
          </a:bodyPr>
          <a:lstStyle/>
          <a:p>
            <a:r>
              <a:rPr lang="ru-RU" sz="2000" b="1" dirty="0" smtClean="0">
                <a:solidFill>
                  <a:srgbClr val="9933FF"/>
                </a:solidFill>
              </a:rPr>
              <a:t>Нормативно-правовые основы разработки и реализации дополнительных общеобразовательных программ</a:t>
            </a:r>
          </a:p>
          <a:p>
            <a:pPr algn="just"/>
            <a:endParaRPr lang="ru-RU" sz="800" b="1" dirty="0" smtClean="0">
              <a:solidFill>
                <a:srgbClr val="9933FF"/>
              </a:solidFill>
            </a:endParaRPr>
          </a:p>
          <a:p>
            <a:pPr algn="just"/>
            <a:r>
              <a:rPr lang="ru-RU" sz="800" dirty="0" smtClean="0"/>
              <a:t> </a:t>
            </a:r>
          </a:p>
          <a:p>
            <a:pPr marL="342900" indent="-342900" algn="just">
              <a:buAutoNum type="arabicParenR"/>
            </a:pPr>
            <a:r>
              <a:rPr lang="ru-RU" b="1" dirty="0" smtClean="0">
                <a:solidFill>
                  <a:srgbClr val="800080"/>
                </a:solidFill>
              </a:rPr>
              <a:t>Федеральный закон </a:t>
            </a:r>
            <a:r>
              <a:rPr lang="ru-RU" b="1" dirty="0">
                <a:solidFill>
                  <a:srgbClr val="800080"/>
                </a:solidFill>
              </a:rPr>
              <a:t>«Об образовании в Российской Федерации» </a:t>
            </a:r>
            <a:endParaRPr lang="ru-RU" b="1" dirty="0" smtClean="0">
              <a:solidFill>
                <a:srgbClr val="800080"/>
              </a:solidFill>
            </a:endParaRPr>
          </a:p>
          <a:p>
            <a:pPr algn="just"/>
            <a:r>
              <a:rPr lang="ru-RU" b="1" dirty="0">
                <a:solidFill>
                  <a:srgbClr val="9900CC"/>
                </a:solidFill>
              </a:rPr>
              <a:t>№ </a:t>
            </a:r>
            <a:r>
              <a:rPr lang="ru-RU" b="1" dirty="0" smtClean="0">
                <a:solidFill>
                  <a:srgbClr val="9900CC"/>
                </a:solidFill>
              </a:rPr>
              <a:t>273-ФЗ от 29.12. 2012 г.</a:t>
            </a:r>
          </a:p>
          <a:p>
            <a:pPr algn="just"/>
            <a:r>
              <a:rPr lang="ru-RU" sz="1600" b="1" dirty="0" smtClean="0">
                <a:solidFill>
                  <a:schemeClr val="accent5">
                    <a:lumMod val="50000"/>
                  </a:schemeClr>
                </a:solidFill>
              </a:rPr>
              <a:t>(с </a:t>
            </a:r>
            <a:r>
              <a:rPr lang="ru-RU" sz="1600" b="1" dirty="0">
                <a:solidFill>
                  <a:schemeClr val="accent5">
                    <a:lumMod val="50000"/>
                  </a:schemeClr>
                </a:solidFill>
              </a:rPr>
              <a:t>изменениями на 4 августа 2023 </a:t>
            </a:r>
            <a:r>
              <a:rPr lang="ru-RU" sz="1600" b="1" dirty="0" smtClean="0">
                <a:solidFill>
                  <a:schemeClr val="accent5">
                    <a:lumMod val="50000"/>
                  </a:schemeClr>
                </a:solidFill>
              </a:rPr>
              <a:t>года, редакция</a:t>
            </a:r>
            <a:r>
              <a:rPr lang="ru-RU" sz="1600" b="1" dirty="0">
                <a:solidFill>
                  <a:schemeClr val="accent5">
                    <a:lumMod val="50000"/>
                  </a:schemeClr>
                </a:solidFill>
              </a:rPr>
              <a:t>, действующая с 1 сентября 2023 года</a:t>
            </a:r>
            <a:r>
              <a:rPr lang="ru-RU" sz="1600" b="1" dirty="0" smtClean="0">
                <a:solidFill>
                  <a:schemeClr val="accent5">
                    <a:lumMod val="50000"/>
                  </a:schemeClr>
                </a:solidFill>
              </a:rPr>
              <a:t>)</a:t>
            </a:r>
            <a:endParaRPr lang="ru-RU" sz="1600" b="1" dirty="0">
              <a:solidFill>
                <a:schemeClr val="accent5">
                  <a:lumMod val="50000"/>
                </a:schemeClr>
              </a:solidFill>
            </a:endParaRPr>
          </a:p>
          <a:p>
            <a:pPr algn="just"/>
            <a:endParaRPr lang="ru-RU" sz="800" b="1" dirty="0" smtClean="0">
              <a:solidFill>
                <a:srgbClr val="0070C0"/>
              </a:solidFill>
            </a:endParaRPr>
          </a:p>
          <a:p>
            <a:pPr algn="just"/>
            <a:endParaRPr lang="ru-RU" sz="800" b="1" dirty="0" smtClean="0">
              <a:solidFill>
                <a:srgbClr val="0070C0"/>
              </a:solidFill>
            </a:endParaRPr>
          </a:p>
          <a:p>
            <a:pPr algn="just"/>
            <a:r>
              <a:rPr lang="ru-RU" b="1" dirty="0" smtClean="0">
                <a:solidFill>
                  <a:srgbClr val="800080"/>
                </a:solidFill>
              </a:rPr>
              <a:t>2</a:t>
            </a:r>
            <a:r>
              <a:rPr lang="ru-RU" b="1" dirty="0">
                <a:solidFill>
                  <a:srgbClr val="800080"/>
                </a:solidFill>
              </a:rPr>
              <a:t>) Федеральный закон </a:t>
            </a:r>
            <a:r>
              <a:rPr lang="ru-RU" b="1" dirty="0" smtClean="0">
                <a:solidFill>
                  <a:srgbClr val="800080"/>
                </a:solidFill>
              </a:rPr>
              <a:t>«Об </a:t>
            </a:r>
            <a:r>
              <a:rPr lang="ru-RU" b="1" dirty="0">
                <a:solidFill>
                  <a:srgbClr val="800080"/>
                </a:solidFill>
              </a:rPr>
              <a:t>основных гарантиях прав ребенка в Российской </a:t>
            </a:r>
            <a:r>
              <a:rPr lang="ru-RU" b="1" dirty="0" smtClean="0">
                <a:solidFill>
                  <a:srgbClr val="9900CC"/>
                </a:solidFill>
              </a:rPr>
              <a:t>Федерации» </a:t>
            </a:r>
            <a:r>
              <a:rPr lang="ru-RU" b="1" dirty="0">
                <a:solidFill>
                  <a:srgbClr val="9900CC"/>
                </a:solidFill>
              </a:rPr>
              <a:t>№ 124-ФЗ </a:t>
            </a:r>
            <a:r>
              <a:rPr lang="ru-RU" b="1" dirty="0" smtClean="0">
                <a:solidFill>
                  <a:srgbClr val="9900CC"/>
                </a:solidFill>
              </a:rPr>
              <a:t>от </a:t>
            </a:r>
            <a:r>
              <a:rPr lang="ru-RU" b="1" dirty="0">
                <a:solidFill>
                  <a:srgbClr val="9900CC"/>
                </a:solidFill>
              </a:rPr>
              <a:t>24.07.1998 </a:t>
            </a:r>
            <a:r>
              <a:rPr lang="ru-RU" b="1" dirty="0" smtClean="0">
                <a:solidFill>
                  <a:srgbClr val="9900CC"/>
                </a:solidFill>
              </a:rPr>
              <a:t>г.</a:t>
            </a:r>
          </a:p>
          <a:p>
            <a:pPr algn="just"/>
            <a:r>
              <a:rPr lang="ru-RU" sz="1600" b="1" dirty="0" smtClean="0">
                <a:solidFill>
                  <a:schemeClr val="accent5">
                    <a:lumMod val="50000"/>
                  </a:schemeClr>
                </a:solidFill>
              </a:rPr>
              <a:t>(ред</a:t>
            </a:r>
            <a:r>
              <a:rPr lang="ru-RU" sz="1600" b="1" dirty="0">
                <a:solidFill>
                  <a:schemeClr val="accent5">
                    <a:lumMod val="50000"/>
                  </a:schemeClr>
                </a:solidFill>
              </a:rPr>
              <a:t>. от 14.07.2022) </a:t>
            </a:r>
            <a:endParaRPr lang="ru-RU" sz="1600" b="1" dirty="0" smtClean="0">
              <a:solidFill>
                <a:schemeClr val="accent5">
                  <a:lumMod val="50000"/>
                </a:schemeClr>
              </a:solidFill>
            </a:endParaRPr>
          </a:p>
          <a:p>
            <a:pPr algn="just"/>
            <a:endParaRPr lang="ru-RU" sz="800" b="1" dirty="0" smtClean="0">
              <a:solidFill>
                <a:schemeClr val="accent5">
                  <a:lumMod val="50000"/>
                </a:schemeClr>
              </a:solidFill>
            </a:endParaRPr>
          </a:p>
          <a:p>
            <a:pPr algn="just"/>
            <a:endParaRPr lang="ru-RU" sz="800" b="1" dirty="0" smtClean="0">
              <a:solidFill>
                <a:schemeClr val="accent5">
                  <a:lumMod val="50000"/>
                </a:schemeClr>
              </a:solidFill>
            </a:endParaRPr>
          </a:p>
          <a:p>
            <a:pPr lvl="0" algn="just"/>
            <a:r>
              <a:rPr lang="ru-RU" b="1" dirty="0" smtClean="0">
                <a:solidFill>
                  <a:srgbClr val="800080"/>
                </a:solidFill>
              </a:rPr>
              <a:t>3</a:t>
            </a:r>
            <a:r>
              <a:rPr lang="ru-RU" b="1" dirty="0">
                <a:solidFill>
                  <a:srgbClr val="800080"/>
                </a:solidFill>
              </a:rPr>
              <a:t>) </a:t>
            </a:r>
            <a:r>
              <a:rPr lang="ru-RU" b="1" dirty="0" smtClean="0">
                <a:solidFill>
                  <a:srgbClr val="800080"/>
                </a:solidFill>
              </a:rPr>
              <a:t>Стратегия </a:t>
            </a:r>
            <a:r>
              <a:rPr lang="ru-RU" b="1" dirty="0">
                <a:solidFill>
                  <a:srgbClr val="800080"/>
                </a:solidFill>
              </a:rPr>
              <a:t>развития воспитания в Российской Федерации на период до 2025 </a:t>
            </a:r>
            <a:r>
              <a:rPr lang="ru-RU" b="1" dirty="0" smtClean="0">
                <a:solidFill>
                  <a:srgbClr val="800080"/>
                </a:solidFill>
              </a:rPr>
              <a:t>года </a:t>
            </a:r>
            <a:r>
              <a:rPr lang="ru-RU" sz="1600" b="1" dirty="0" smtClean="0">
                <a:solidFill>
                  <a:srgbClr val="4BACC6">
                    <a:lumMod val="50000"/>
                  </a:srgbClr>
                </a:solidFill>
              </a:rPr>
              <a:t>(</a:t>
            </a:r>
            <a:r>
              <a:rPr lang="ru-RU" sz="1600" b="1" dirty="0">
                <a:solidFill>
                  <a:srgbClr val="4BACC6">
                    <a:lumMod val="50000"/>
                  </a:srgbClr>
                </a:solidFill>
              </a:rPr>
              <a:t>Распоряжение Правительства РФ № </a:t>
            </a:r>
            <a:r>
              <a:rPr lang="ru-RU" sz="1600" b="1" dirty="0" smtClean="0">
                <a:solidFill>
                  <a:srgbClr val="4BACC6">
                    <a:lumMod val="50000"/>
                  </a:srgbClr>
                </a:solidFill>
              </a:rPr>
              <a:t>996-р </a:t>
            </a:r>
            <a:r>
              <a:rPr lang="ru-RU" sz="1600" b="1" dirty="0">
                <a:solidFill>
                  <a:srgbClr val="4BACC6">
                    <a:lumMod val="50000"/>
                  </a:srgbClr>
                </a:solidFill>
              </a:rPr>
              <a:t>от </a:t>
            </a:r>
            <a:r>
              <a:rPr lang="ru-RU" sz="1600" b="1" dirty="0" smtClean="0">
                <a:solidFill>
                  <a:srgbClr val="4BACC6">
                    <a:lumMod val="50000"/>
                  </a:srgbClr>
                </a:solidFill>
              </a:rPr>
              <a:t>29.05.2015) </a:t>
            </a:r>
            <a:endParaRPr lang="ru-RU" sz="1600" b="1" dirty="0">
              <a:solidFill>
                <a:srgbClr val="4BACC6">
                  <a:lumMod val="50000"/>
                </a:srgbClr>
              </a:solidFill>
            </a:endParaRPr>
          </a:p>
          <a:p>
            <a:pPr algn="just"/>
            <a:endParaRPr lang="ru-RU" sz="800" b="1" dirty="0" smtClean="0">
              <a:solidFill>
                <a:srgbClr val="800080"/>
              </a:solidFill>
            </a:endParaRPr>
          </a:p>
          <a:p>
            <a:pPr algn="just"/>
            <a:endParaRPr lang="ru-RU" sz="800" b="1" dirty="0">
              <a:solidFill>
                <a:srgbClr val="800080"/>
              </a:solidFill>
            </a:endParaRPr>
          </a:p>
          <a:p>
            <a:pPr algn="just"/>
            <a:r>
              <a:rPr lang="ru-RU" b="1" dirty="0" smtClean="0">
                <a:solidFill>
                  <a:srgbClr val="800080"/>
                </a:solidFill>
              </a:rPr>
              <a:t>4) Приказ </a:t>
            </a:r>
            <a:r>
              <a:rPr lang="ru-RU" b="1" dirty="0">
                <a:solidFill>
                  <a:srgbClr val="800080"/>
                </a:solidFill>
              </a:rPr>
              <a:t>Министерства просвещения </a:t>
            </a:r>
            <a:r>
              <a:rPr lang="ru-RU" b="1" dirty="0" smtClean="0">
                <a:solidFill>
                  <a:srgbClr val="800080"/>
                </a:solidFill>
              </a:rPr>
              <a:t>РФ «Об </a:t>
            </a:r>
            <a:r>
              <a:rPr lang="ru-RU" b="1" dirty="0">
                <a:solidFill>
                  <a:srgbClr val="800080"/>
                </a:solidFill>
              </a:rPr>
              <a:t>утверждении Порядка организации и осуществления образовательной деятельности по дополнительным общеобразовательным программам</a:t>
            </a:r>
            <a:r>
              <a:rPr lang="ru-RU" b="1" dirty="0" smtClean="0">
                <a:solidFill>
                  <a:srgbClr val="800080"/>
                </a:solidFill>
              </a:rPr>
              <a:t>» </a:t>
            </a:r>
          </a:p>
          <a:p>
            <a:pPr algn="just"/>
            <a:r>
              <a:rPr lang="ru-RU" b="1" dirty="0" smtClean="0">
                <a:solidFill>
                  <a:srgbClr val="9933FF"/>
                </a:solidFill>
              </a:rPr>
              <a:t> </a:t>
            </a:r>
            <a:r>
              <a:rPr lang="ru-RU" b="1" u="sng" dirty="0" smtClean="0">
                <a:solidFill>
                  <a:srgbClr val="9900CC"/>
                </a:solidFill>
              </a:rPr>
              <a:t>№ 629 </a:t>
            </a:r>
            <a:r>
              <a:rPr lang="ru-RU" b="1" dirty="0" smtClean="0">
                <a:solidFill>
                  <a:srgbClr val="9900CC"/>
                </a:solidFill>
              </a:rPr>
              <a:t>от  27.07.2022 г</a:t>
            </a:r>
            <a:r>
              <a:rPr lang="ru-RU" b="1" dirty="0">
                <a:solidFill>
                  <a:srgbClr val="9900CC"/>
                </a:solidFill>
              </a:rPr>
              <a:t>. </a:t>
            </a:r>
            <a:endParaRPr lang="ru-RU" b="1" dirty="0" smtClean="0">
              <a:solidFill>
                <a:srgbClr val="9900CC"/>
              </a:solidFill>
            </a:endParaRPr>
          </a:p>
          <a:p>
            <a:pPr algn="just"/>
            <a:r>
              <a:rPr lang="ru-RU" sz="1600" b="1" dirty="0" smtClean="0">
                <a:solidFill>
                  <a:schemeClr val="accent5">
                    <a:lumMod val="50000"/>
                  </a:schemeClr>
                </a:solidFill>
              </a:rPr>
              <a:t>(</a:t>
            </a:r>
            <a:r>
              <a:rPr lang="ru-RU" sz="1600" b="1" dirty="0">
                <a:solidFill>
                  <a:schemeClr val="accent5">
                    <a:lumMod val="50000"/>
                  </a:schemeClr>
                </a:solidFill>
              </a:rPr>
              <a:t>начала </a:t>
            </a:r>
            <a:r>
              <a:rPr lang="ru-RU" sz="1600" b="1" dirty="0" smtClean="0">
                <a:solidFill>
                  <a:schemeClr val="accent5">
                    <a:lumMod val="50000"/>
                  </a:schemeClr>
                </a:solidFill>
              </a:rPr>
              <a:t>действия - 01.03.2023, </a:t>
            </a:r>
            <a:r>
              <a:rPr lang="ru-RU" sz="1600" b="1" dirty="0">
                <a:solidFill>
                  <a:schemeClr val="accent5">
                    <a:lumMod val="50000"/>
                  </a:schemeClr>
                </a:solidFill>
              </a:rPr>
              <a:t>окончания действия – </a:t>
            </a:r>
            <a:r>
              <a:rPr lang="ru-RU" sz="1600" b="1" dirty="0" smtClean="0">
                <a:solidFill>
                  <a:schemeClr val="accent5">
                    <a:lumMod val="50000"/>
                  </a:schemeClr>
                </a:solidFill>
              </a:rPr>
              <a:t>28.02.2029)</a:t>
            </a:r>
          </a:p>
          <a:p>
            <a:pPr algn="just">
              <a:buFontTx/>
              <a:buChar char="-"/>
            </a:pPr>
            <a:endParaRPr lang="ru-RU" sz="800" b="1" dirty="0">
              <a:solidFill>
                <a:schemeClr val="accent5">
                  <a:lumMod val="75000"/>
                </a:schemeClr>
              </a:solidFill>
            </a:endParaRPr>
          </a:p>
        </p:txBody>
      </p:sp>
    </p:spTree>
    <p:extLst>
      <p:ext uri="{BB962C8B-B14F-4D97-AF65-F5344CB8AC3E}">
        <p14:creationId xmlns:p14="http://schemas.microsoft.com/office/powerpoint/2010/main" val="120243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23528" y="260648"/>
            <a:ext cx="8568952" cy="5432256"/>
          </a:xfrm>
          <a:prstGeom prst="rect">
            <a:avLst/>
          </a:prstGeom>
        </p:spPr>
        <p:txBody>
          <a:bodyPr wrap="square">
            <a:spAutoFit/>
          </a:bodyPr>
          <a:lstStyle/>
          <a:p>
            <a:r>
              <a:rPr lang="ru-RU" sz="2000" b="1" dirty="0" smtClean="0">
                <a:solidFill>
                  <a:srgbClr val="9933FF"/>
                </a:solidFill>
              </a:rPr>
              <a:t>Нормативно-правовые основы разработки и реализации дополнительных общеобразовательных программ</a:t>
            </a:r>
          </a:p>
          <a:p>
            <a:r>
              <a:rPr lang="ru-RU" sz="800" dirty="0" smtClean="0"/>
              <a:t> </a:t>
            </a:r>
            <a:endParaRPr lang="ru-RU" sz="800" b="1" dirty="0">
              <a:solidFill>
                <a:schemeClr val="accent5">
                  <a:lumMod val="75000"/>
                </a:schemeClr>
              </a:solidFill>
            </a:endParaRPr>
          </a:p>
          <a:p>
            <a:pPr algn="just"/>
            <a:r>
              <a:rPr lang="ru-RU" b="1" dirty="0" smtClean="0">
                <a:solidFill>
                  <a:srgbClr val="800080"/>
                </a:solidFill>
              </a:rPr>
              <a:t>5) </a:t>
            </a:r>
            <a:r>
              <a:rPr lang="ru-RU" b="1" dirty="0">
                <a:solidFill>
                  <a:srgbClr val="800080"/>
                </a:solidFill>
              </a:rPr>
              <a:t>Постановление Главного государственного санитарного </a:t>
            </a:r>
            <a:r>
              <a:rPr lang="ru-RU" b="1" dirty="0" smtClean="0">
                <a:solidFill>
                  <a:srgbClr val="800080"/>
                </a:solidFill>
              </a:rPr>
              <a:t>врача РФ:</a:t>
            </a:r>
          </a:p>
          <a:p>
            <a:pPr algn="just"/>
            <a:endParaRPr lang="ru-RU" sz="600" b="1" dirty="0" smtClean="0">
              <a:solidFill>
                <a:srgbClr val="800080"/>
              </a:solidFill>
            </a:endParaRPr>
          </a:p>
          <a:p>
            <a:pPr algn="just">
              <a:buFontTx/>
              <a:buChar char="-"/>
            </a:pPr>
            <a:r>
              <a:rPr lang="ru-RU" b="1" u="sng" dirty="0" smtClean="0">
                <a:solidFill>
                  <a:srgbClr val="FF0066"/>
                </a:solidFill>
              </a:rPr>
              <a:t>№ 28 </a:t>
            </a:r>
            <a:r>
              <a:rPr lang="ru-RU" b="1" dirty="0" smtClean="0">
                <a:solidFill>
                  <a:srgbClr val="FF0066"/>
                </a:solidFill>
              </a:rPr>
              <a:t>от 28.09.2020г. </a:t>
            </a:r>
            <a:r>
              <a:rPr lang="ru-RU" b="1" dirty="0" smtClean="0">
                <a:solidFill>
                  <a:srgbClr val="800080"/>
                </a:solidFill>
              </a:rPr>
              <a:t>«</a:t>
            </a:r>
            <a:r>
              <a:rPr lang="ru-RU" b="1" dirty="0">
                <a:solidFill>
                  <a:srgbClr val="800080"/>
                </a:solidFill>
              </a:rPr>
              <a:t>Об утверждении санитарных правил СП 2.4.3648-20 «Санитарно-эпидемиологические требования к организациям воспитания и обучения, отдыха и оздоровления детей и молодежи» </a:t>
            </a:r>
            <a:endParaRPr lang="ru-RU" b="1" dirty="0" smtClean="0">
              <a:solidFill>
                <a:srgbClr val="800080"/>
              </a:solidFill>
            </a:endParaRPr>
          </a:p>
          <a:p>
            <a:pPr algn="just"/>
            <a:r>
              <a:rPr lang="ru-RU" sz="1600" b="1" dirty="0" smtClean="0">
                <a:solidFill>
                  <a:schemeClr val="accent5">
                    <a:lumMod val="50000"/>
                  </a:schemeClr>
                </a:solidFill>
              </a:rPr>
              <a:t>(начала </a:t>
            </a:r>
            <a:r>
              <a:rPr lang="ru-RU" sz="1600" b="1" dirty="0">
                <a:solidFill>
                  <a:schemeClr val="accent5">
                    <a:lumMod val="50000"/>
                  </a:schemeClr>
                </a:solidFill>
              </a:rPr>
              <a:t>действия </a:t>
            </a:r>
            <a:r>
              <a:rPr lang="ru-RU" sz="1600" b="1" dirty="0" smtClean="0">
                <a:solidFill>
                  <a:schemeClr val="accent5">
                    <a:lumMod val="50000"/>
                  </a:schemeClr>
                </a:solidFill>
              </a:rPr>
              <a:t> - 01.01. 2021, окончания действия – 01.01.2027)</a:t>
            </a:r>
          </a:p>
          <a:p>
            <a:pPr algn="just"/>
            <a:endParaRPr lang="ru-RU" sz="500" b="1" dirty="0" smtClean="0">
              <a:solidFill>
                <a:schemeClr val="accent5">
                  <a:lumMod val="50000"/>
                </a:schemeClr>
              </a:solidFill>
            </a:endParaRPr>
          </a:p>
          <a:p>
            <a:pPr algn="just">
              <a:buFontTx/>
              <a:buChar char="-"/>
            </a:pPr>
            <a:r>
              <a:rPr lang="ru-RU" b="1" u="sng" dirty="0" smtClean="0">
                <a:solidFill>
                  <a:srgbClr val="FF0066"/>
                </a:solidFill>
              </a:rPr>
              <a:t>№ 2 </a:t>
            </a:r>
            <a:r>
              <a:rPr lang="ru-RU" b="1" dirty="0" smtClean="0">
                <a:solidFill>
                  <a:srgbClr val="FF0066"/>
                </a:solidFill>
              </a:rPr>
              <a:t>от 28.01.2021г</a:t>
            </a:r>
            <a:r>
              <a:rPr lang="ru-RU" b="1" dirty="0">
                <a:solidFill>
                  <a:srgbClr val="FF0066"/>
                </a:solidFill>
              </a:rPr>
              <a:t>. </a:t>
            </a:r>
            <a:r>
              <a:rPr lang="ru-RU" b="1" dirty="0" smtClean="0">
                <a:solidFill>
                  <a:srgbClr val="800080"/>
                </a:solidFill>
              </a:rPr>
              <a:t>«Об </a:t>
            </a:r>
            <a:r>
              <a:rPr lang="ru-RU" b="1" dirty="0">
                <a:solidFill>
                  <a:srgbClr val="800080"/>
                </a:solidFill>
              </a:rPr>
              <a:t>утверждении санитарных правил СанПиН 1.2.3685-21 «Гигиенические нормативы и требования к обеспечению безопасности и (или) безвредности для человека факторов среды </a:t>
            </a:r>
            <a:r>
              <a:rPr lang="ru-RU" b="1" dirty="0" smtClean="0">
                <a:solidFill>
                  <a:srgbClr val="800080"/>
                </a:solidFill>
              </a:rPr>
              <a:t>обитания» </a:t>
            </a:r>
          </a:p>
          <a:p>
            <a:pPr algn="just"/>
            <a:r>
              <a:rPr lang="ru-RU" sz="1600" b="1" dirty="0" smtClean="0">
                <a:solidFill>
                  <a:schemeClr val="accent5">
                    <a:lumMod val="50000"/>
                  </a:schemeClr>
                </a:solidFill>
              </a:rPr>
              <a:t>(</a:t>
            </a:r>
            <a:r>
              <a:rPr lang="ru-RU" sz="1600" b="1" dirty="0">
                <a:solidFill>
                  <a:schemeClr val="accent5">
                    <a:lumMod val="50000"/>
                  </a:schemeClr>
                </a:solidFill>
              </a:rPr>
              <a:t>начала действия  - </a:t>
            </a:r>
            <a:r>
              <a:rPr lang="ru-RU" sz="1600" b="1" dirty="0" smtClean="0">
                <a:solidFill>
                  <a:schemeClr val="accent5">
                    <a:lumMod val="50000"/>
                  </a:schemeClr>
                </a:solidFill>
              </a:rPr>
              <a:t>01.03. </a:t>
            </a:r>
            <a:r>
              <a:rPr lang="ru-RU" sz="1600" b="1" dirty="0">
                <a:solidFill>
                  <a:schemeClr val="accent5">
                    <a:lumMod val="50000"/>
                  </a:schemeClr>
                </a:solidFill>
              </a:rPr>
              <a:t>2021, окончания действия – </a:t>
            </a:r>
            <a:r>
              <a:rPr lang="ru-RU" sz="1600" b="1" dirty="0" smtClean="0">
                <a:solidFill>
                  <a:schemeClr val="accent5">
                    <a:lumMod val="50000"/>
                  </a:schemeClr>
                </a:solidFill>
              </a:rPr>
              <a:t>01.03.2027)</a:t>
            </a:r>
          </a:p>
          <a:p>
            <a:pPr algn="just"/>
            <a:endParaRPr lang="ru-RU" sz="800" b="1" dirty="0">
              <a:solidFill>
                <a:schemeClr val="accent5">
                  <a:lumMod val="50000"/>
                </a:schemeClr>
              </a:solidFill>
            </a:endParaRPr>
          </a:p>
          <a:p>
            <a:pPr algn="just"/>
            <a:r>
              <a:rPr lang="ru-RU" b="1" dirty="0" smtClean="0">
                <a:solidFill>
                  <a:srgbClr val="7030A0"/>
                </a:solidFill>
              </a:rPr>
              <a:t>6) Распоряжение </a:t>
            </a:r>
            <a:r>
              <a:rPr lang="ru-RU" b="1" dirty="0">
                <a:solidFill>
                  <a:srgbClr val="7030A0"/>
                </a:solidFill>
              </a:rPr>
              <a:t>Правительства РФ </a:t>
            </a:r>
            <a:r>
              <a:rPr lang="ru-RU" b="1" dirty="0">
                <a:solidFill>
                  <a:srgbClr val="FF0066"/>
                </a:solidFill>
              </a:rPr>
              <a:t>от 29.05.2015 года №996-р </a:t>
            </a:r>
            <a:r>
              <a:rPr lang="ru-RU" b="1" dirty="0">
                <a:solidFill>
                  <a:srgbClr val="7030A0"/>
                </a:solidFill>
              </a:rPr>
              <a:t>«Об утверждении Стратегии развития воспитания в Российской Федерации на период до 2025 </a:t>
            </a:r>
            <a:r>
              <a:rPr lang="ru-RU" b="1" dirty="0" smtClean="0">
                <a:solidFill>
                  <a:srgbClr val="7030A0"/>
                </a:solidFill>
              </a:rPr>
              <a:t>года»</a:t>
            </a:r>
          </a:p>
          <a:p>
            <a:pPr algn="just"/>
            <a:endParaRPr lang="ru-RU" sz="800" b="1" dirty="0">
              <a:solidFill>
                <a:schemeClr val="accent6">
                  <a:lumMod val="75000"/>
                </a:schemeClr>
              </a:solidFill>
            </a:endParaRPr>
          </a:p>
          <a:p>
            <a:pPr algn="just"/>
            <a:endParaRPr lang="ru-RU" sz="800" b="1" dirty="0">
              <a:solidFill>
                <a:srgbClr val="4BACC6">
                  <a:lumMod val="50000"/>
                </a:srgbClr>
              </a:solidFill>
            </a:endParaRPr>
          </a:p>
          <a:p>
            <a:pPr lvl="0" algn="just"/>
            <a:r>
              <a:rPr lang="ru-RU" b="1" dirty="0" smtClean="0">
                <a:solidFill>
                  <a:srgbClr val="800080"/>
                </a:solidFill>
              </a:rPr>
              <a:t>7) </a:t>
            </a:r>
            <a:r>
              <a:rPr lang="ru-RU" b="1" dirty="0">
                <a:solidFill>
                  <a:srgbClr val="800080"/>
                </a:solidFill>
              </a:rPr>
              <a:t>Приказ Минтруда России </a:t>
            </a:r>
            <a:r>
              <a:rPr lang="ru-RU" b="1" dirty="0">
                <a:solidFill>
                  <a:srgbClr val="9900CC"/>
                </a:solidFill>
              </a:rPr>
              <a:t>№ 652н от 22.09.2021г. </a:t>
            </a:r>
            <a:r>
              <a:rPr lang="ru-RU" b="1" dirty="0">
                <a:solidFill>
                  <a:srgbClr val="800080"/>
                </a:solidFill>
              </a:rPr>
              <a:t>«Об утверждении профессионального стандарта «Педагог дополнительного образования детей и взрослых»»</a:t>
            </a:r>
          </a:p>
          <a:p>
            <a:pPr lvl="0" algn="just"/>
            <a:r>
              <a:rPr lang="ru-RU" sz="1600" b="1" dirty="0">
                <a:solidFill>
                  <a:srgbClr val="4BACC6">
                    <a:lumMod val="50000"/>
                  </a:srgbClr>
                </a:solidFill>
              </a:rPr>
              <a:t>(начала действия - 01.09.2022, окончания действия – 01.09.2028</a:t>
            </a:r>
            <a:r>
              <a:rPr lang="ru-RU" sz="1600" b="1" dirty="0" smtClean="0">
                <a:solidFill>
                  <a:srgbClr val="4BACC6">
                    <a:lumMod val="50000"/>
                  </a:srgbClr>
                </a:solidFill>
              </a:rPr>
              <a:t>)</a:t>
            </a:r>
            <a:endParaRPr lang="ru-RU" b="1" dirty="0">
              <a:solidFill>
                <a:srgbClr val="800080"/>
              </a:solidFill>
            </a:endParaRPr>
          </a:p>
        </p:txBody>
      </p:sp>
    </p:spTree>
    <p:extLst>
      <p:ext uri="{BB962C8B-B14F-4D97-AF65-F5344CB8AC3E}">
        <p14:creationId xmlns:p14="http://schemas.microsoft.com/office/powerpoint/2010/main" val="204353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23528" y="260648"/>
            <a:ext cx="8568952" cy="6340197"/>
          </a:xfrm>
          <a:prstGeom prst="rect">
            <a:avLst/>
          </a:prstGeom>
        </p:spPr>
        <p:txBody>
          <a:bodyPr wrap="square">
            <a:spAutoFit/>
          </a:bodyPr>
          <a:lstStyle/>
          <a:p>
            <a:r>
              <a:rPr lang="ru-RU" sz="2000" b="1" dirty="0" smtClean="0">
                <a:solidFill>
                  <a:srgbClr val="9933FF"/>
                </a:solidFill>
              </a:rPr>
              <a:t>Нормативно-правовые основы разработки и реализации дополнительных общеобразовательных программ</a:t>
            </a:r>
          </a:p>
          <a:p>
            <a:r>
              <a:rPr lang="ru-RU" sz="800" dirty="0" smtClean="0"/>
              <a:t> </a:t>
            </a:r>
          </a:p>
          <a:p>
            <a:pPr algn="just"/>
            <a:r>
              <a:rPr lang="ru-RU" b="1" dirty="0" smtClean="0">
                <a:solidFill>
                  <a:srgbClr val="800080"/>
                </a:solidFill>
              </a:rPr>
              <a:t>8) </a:t>
            </a:r>
            <a:r>
              <a:rPr lang="ru-RU" b="1" dirty="0">
                <a:solidFill>
                  <a:srgbClr val="800080"/>
                </a:solidFill>
              </a:rPr>
              <a:t>Приказ </a:t>
            </a:r>
            <a:r>
              <a:rPr lang="ru-RU" b="1" dirty="0" err="1">
                <a:solidFill>
                  <a:srgbClr val="800080"/>
                </a:solidFill>
              </a:rPr>
              <a:t>Минпросвещения</a:t>
            </a:r>
            <a:r>
              <a:rPr lang="ru-RU" b="1" dirty="0">
                <a:solidFill>
                  <a:srgbClr val="800080"/>
                </a:solidFill>
              </a:rPr>
              <a:t> России </a:t>
            </a:r>
            <a:r>
              <a:rPr lang="ru-RU" b="1" dirty="0">
                <a:solidFill>
                  <a:srgbClr val="9900CC"/>
                </a:solidFill>
              </a:rPr>
              <a:t>№ </a:t>
            </a:r>
            <a:r>
              <a:rPr lang="ru-RU" b="1" dirty="0" smtClean="0">
                <a:solidFill>
                  <a:srgbClr val="9900CC"/>
                </a:solidFill>
              </a:rPr>
              <a:t>467 </a:t>
            </a:r>
            <a:r>
              <a:rPr lang="ru-RU" b="1" dirty="0">
                <a:solidFill>
                  <a:srgbClr val="9900CC"/>
                </a:solidFill>
              </a:rPr>
              <a:t>от </a:t>
            </a:r>
            <a:r>
              <a:rPr lang="ru-RU" b="1" dirty="0" smtClean="0">
                <a:solidFill>
                  <a:srgbClr val="9900CC"/>
                </a:solidFill>
              </a:rPr>
              <a:t>03.09.2019г</a:t>
            </a:r>
            <a:r>
              <a:rPr lang="ru-RU" b="1" dirty="0">
                <a:solidFill>
                  <a:srgbClr val="9900CC"/>
                </a:solidFill>
              </a:rPr>
              <a:t>. </a:t>
            </a:r>
            <a:r>
              <a:rPr lang="ru-RU" b="1" dirty="0">
                <a:solidFill>
                  <a:srgbClr val="800080"/>
                </a:solidFill>
              </a:rPr>
              <a:t>«</a:t>
            </a:r>
            <a:r>
              <a:rPr lang="ru-RU" b="1" dirty="0" smtClean="0">
                <a:solidFill>
                  <a:srgbClr val="800080"/>
                </a:solidFill>
              </a:rPr>
              <a:t>Об </a:t>
            </a:r>
            <a:r>
              <a:rPr lang="ru-RU" b="1" dirty="0">
                <a:solidFill>
                  <a:srgbClr val="800080"/>
                </a:solidFill>
              </a:rPr>
              <a:t>утверждении Целевой модели развития региональных систем дополнительного образования </a:t>
            </a:r>
            <a:r>
              <a:rPr lang="ru-RU" b="1" dirty="0" smtClean="0">
                <a:solidFill>
                  <a:srgbClr val="800080"/>
                </a:solidFill>
              </a:rPr>
              <a:t>детей»  </a:t>
            </a:r>
            <a:r>
              <a:rPr lang="ru-RU" sz="1600" b="1" dirty="0" smtClean="0">
                <a:solidFill>
                  <a:schemeClr val="accent5">
                    <a:lumMod val="50000"/>
                  </a:schemeClr>
                </a:solidFill>
              </a:rPr>
              <a:t>(с </a:t>
            </a:r>
            <a:r>
              <a:rPr lang="ru-RU" sz="1600" b="1" dirty="0">
                <a:solidFill>
                  <a:schemeClr val="accent5">
                    <a:lumMod val="50000"/>
                  </a:schemeClr>
                </a:solidFill>
              </a:rPr>
              <a:t>изменениями на </a:t>
            </a:r>
            <a:r>
              <a:rPr lang="ru-RU" sz="1600" b="1" dirty="0" smtClean="0">
                <a:solidFill>
                  <a:schemeClr val="accent5">
                    <a:lumMod val="50000"/>
                  </a:schemeClr>
                </a:solidFill>
              </a:rPr>
              <a:t>21.04.2023, начала </a:t>
            </a:r>
            <a:r>
              <a:rPr lang="ru-RU" sz="1600" b="1" dirty="0">
                <a:solidFill>
                  <a:schemeClr val="accent5">
                    <a:lumMod val="50000"/>
                  </a:schemeClr>
                </a:solidFill>
              </a:rPr>
              <a:t>действия </a:t>
            </a:r>
            <a:r>
              <a:rPr lang="ru-RU" sz="1600" b="1" dirty="0" smtClean="0">
                <a:solidFill>
                  <a:schemeClr val="accent5">
                    <a:lumMod val="50000"/>
                  </a:schemeClr>
                </a:solidFill>
              </a:rPr>
              <a:t>– 20.12.2019</a:t>
            </a:r>
            <a:r>
              <a:rPr lang="ru-RU" sz="1600" b="1" dirty="0">
                <a:solidFill>
                  <a:schemeClr val="accent5">
                    <a:lumMod val="50000"/>
                  </a:schemeClr>
                </a:solidFill>
              </a:rPr>
              <a:t>)</a:t>
            </a:r>
            <a:endParaRPr lang="ru-RU" sz="1600" b="1" dirty="0" smtClean="0">
              <a:solidFill>
                <a:schemeClr val="accent5">
                  <a:lumMod val="50000"/>
                </a:schemeClr>
              </a:solidFill>
            </a:endParaRPr>
          </a:p>
          <a:p>
            <a:pPr algn="just"/>
            <a:endParaRPr lang="ru-RU" sz="800" b="1" dirty="0">
              <a:solidFill>
                <a:schemeClr val="accent5">
                  <a:lumMod val="50000"/>
                </a:schemeClr>
              </a:solidFill>
            </a:endParaRPr>
          </a:p>
          <a:p>
            <a:pPr algn="just"/>
            <a:r>
              <a:rPr lang="ru-RU" b="1" dirty="0" smtClean="0">
                <a:solidFill>
                  <a:srgbClr val="800080"/>
                </a:solidFill>
              </a:rPr>
              <a:t>9) </a:t>
            </a:r>
            <a:r>
              <a:rPr lang="ru-RU" b="1" dirty="0">
                <a:solidFill>
                  <a:srgbClr val="800080"/>
                </a:solidFill>
              </a:rPr>
              <a:t>Распоряжение Правительства </a:t>
            </a:r>
            <a:r>
              <a:rPr lang="ru-RU" b="1" dirty="0" smtClean="0">
                <a:solidFill>
                  <a:srgbClr val="800080"/>
                </a:solidFill>
              </a:rPr>
              <a:t>РФ </a:t>
            </a:r>
            <a:r>
              <a:rPr lang="ru-RU" b="1" dirty="0" smtClean="0">
                <a:solidFill>
                  <a:srgbClr val="9900CC"/>
                </a:solidFill>
              </a:rPr>
              <a:t>№ </a:t>
            </a:r>
            <a:r>
              <a:rPr lang="ru-RU" b="1" dirty="0">
                <a:solidFill>
                  <a:srgbClr val="9900CC"/>
                </a:solidFill>
              </a:rPr>
              <a:t>678-р </a:t>
            </a:r>
            <a:r>
              <a:rPr lang="ru-RU" b="1" dirty="0" smtClean="0">
                <a:solidFill>
                  <a:srgbClr val="9900CC"/>
                </a:solidFill>
              </a:rPr>
              <a:t>от 31.03.2022г</a:t>
            </a:r>
            <a:r>
              <a:rPr lang="ru-RU" b="1" dirty="0">
                <a:solidFill>
                  <a:srgbClr val="9900CC"/>
                </a:solidFill>
              </a:rPr>
              <a:t>. </a:t>
            </a:r>
            <a:r>
              <a:rPr lang="ru-RU" b="1" dirty="0" smtClean="0">
                <a:solidFill>
                  <a:srgbClr val="800080"/>
                </a:solidFill>
              </a:rPr>
              <a:t>«</a:t>
            </a:r>
            <a:r>
              <a:rPr lang="ru-RU" b="1" dirty="0">
                <a:solidFill>
                  <a:srgbClr val="800080"/>
                </a:solidFill>
              </a:rPr>
              <a:t>Об утверждении </a:t>
            </a:r>
            <a:r>
              <a:rPr lang="ru-RU" b="1" dirty="0" smtClean="0">
                <a:solidFill>
                  <a:srgbClr val="800080"/>
                </a:solidFill>
              </a:rPr>
              <a:t>Концепции </a:t>
            </a:r>
            <a:r>
              <a:rPr lang="ru-RU" b="1" dirty="0">
                <a:solidFill>
                  <a:srgbClr val="800080"/>
                </a:solidFill>
              </a:rPr>
              <a:t>развития дополнительного образования детей до 2030 года»</a:t>
            </a:r>
            <a:endParaRPr lang="ru-RU" b="1" dirty="0" smtClean="0">
              <a:solidFill>
                <a:srgbClr val="800080"/>
              </a:solidFill>
            </a:endParaRPr>
          </a:p>
          <a:p>
            <a:pPr lvl="0" algn="just"/>
            <a:r>
              <a:rPr lang="ru-RU" sz="1600" b="1" dirty="0">
                <a:solidFill>
                  <a:srgbClr val="4BACC6">
                    <a:lumMod val="50000"/>
                  </a:srgbClr>
                </a:solidFill>
              </a:rPr>
              <a:t>(начала действия  - </a:t>
            </a:r>
            <a:r>
              <a:rPr lang="ru-RU" sz="1600" b="1" dirty="0" smtClean="0">
                <a:solidFill>
                  <a:srgbClr val="4BACC6">
                    <a:lumMod val="50000"/>
                  </a:srgbClr>
                </a:solidFill>
              </a:rPr>
              <a:t>15.05. 2023)</a:t>
            </a:r>
          </a:p>
          <a:p>
            <a:pPr lvl="0" algn="just"/>
            <a:endParaRPr lang="ru-RU" sz="800" b="1" dirty="0">
              <a:solidFill>
                <a:srgbClr val="4BACC6">
                  <a:lumMod val="50000"/>
                </a:srgbClr>
              </a:solidFill>
            </a:endParaRPr>
          </a:p>
          <a:p>
            <a:pPr lvl="0" algn="just"/>
            <a:r>
              <a:rPr lang="ru-RU" b="1" dirty="0" smtClean="0">
                <a:solidFill>
                  <a:srgbClr val="800080"/>
                </a:solidFill>
              </a:rPr>
              <a:t>10) </a:t>
            </a:r>
            <a:r>
              <a:rPr lang="ru-RU" b="1" dirty="0">
                <a:solidFill>
                  <a:srgbClr val="800080"/>
                </a:solidFill>
              </a:rPr>
              <a:t>Постановление Правительства </a:t>
            </a:r>
            <a:r>
              <a:rPr lang="ru-RU" b="1" dirty="0" smtClean="0">
                <a:solidFill>
                  <a:srgbClr val="800080"/>
                </a:solidFill>
              </a:rPr>
              <a:t>РФ </a:t>
            </a:r>
            <a:r>
              <a:rPr lang="ru-RU" b="1" dirty="0" smtClean="0">
                <a:solidFill>
                  <a:srgbClr val="9900CC"/>
                </a:solidFill>
              </a:rPr>
              <a:t>№ 1642 </a:t>
            </a:r>
            <a:r>
              <a:rPr lang="ru-RU" b="1" dirty="0">
                <a:solidFill>
                  <a:srgbClr val="9900CC"/>
                </a:solidFill>
              </a:rPr>
              <a:t>от </a:t>
            </a:r>
            <a:r>
              <a:rPr lang="ru-RU" b="1" dirty="0" smtClean="0">
                <a:solidFill>
                  <a:srgbClr val="9900CC"/>
                </a:solidFill>
              </a:rPr>
              <a:t>26.12.2017г</a:t>
            </a:r>
            <a:r>
              <a:rPr lang="ru-RU" b="1" dirty="0">
                <a:solidFill>
                  <a:srgbClr val="9900CC"/>
                </a:solidFill>
              </a:rPr>
              <a:t>. </a:t>
            </a:r>
            <a:r>
              <a:rPr lang="ru-RU" b="1" dirty="0">
                <a:solidFill>
                  <a:srgbClr val="800080"/>
                </a:solidFill>
              </a:rPr>
              <a:t>«Об утверждении </a:t>
            </a:r>
            <a:r>
              <a:rPr lang="ru-RU" b="1" dirty="0" smtClean="0">
                <a:solidFill>
                  <a:srgbClr val="800080"/>
                </a:solidFill>
              </a:rPr>
              <a:t>государственной </a:t>
            </a:r>
            <a:r>
              <a:rPr lang="ru-RU" b="1" dirty="0">
                <a:solidFill>
                  <a:srgbClr val="800080"/>
                </a:solidFill>
              </a:rPr>
              <a:t>программы Российской Федерации </a:t>
            </a:r>
            <a:r>
              <a:rPr lang="ru-RU" b="1" dirty="0" smtClean="0">
                <a:solidFill>
                  <a:srgbClr val="800080"/>
                </a:solidFill>
              </a:rPr>
              <a:t>«Развитие образования»»</a:t>
            </a:r>
            <a:endParaRPr lang="ru-RU" b="1" dirty="0">
              <a:solidFill>
                <a:srgbClr val="800080"/>
              </a:solidFill>
            </a:endParaRPr>
          </a:p>
          <a:p>
            <a:pPr lvl="0" algn="just"/>
            <a:r>
              <a:rPr lang="ru-RU" sz="1600" b="1" dirty="0" smtClean="0">
                <a:solidFill>
                  <a:srgbClr val="4BACC6">
                    <a:lumMod val="50000"/>
                  </a:srgbClr>
                </a:solidFill>
              </a:rPr>
              <a:t>(с </a:t>
            </a:r>
            <a:r>
              <a:rPr lang="ru-RU" sz="1600" b="1" dirty="0">
                <a:solidFill>
                  <a:srgbClr val="4BACC6">
                    <a:lumMod val="50000"/>
                  </a:srgbClr>
                </a:solidFill>
              </a:rPr>
              <a:t>изменениями на </a:t>
            </a:r>
            <a:r>
              <a:rPr lang="ru-RU" sz="1600" b="1" dirty="0" smtClean="0">
                <a:solidFill>
                  <a:srgbClr val="4BACC6">
                    <a:lumMod val="50000"/>
                  </a:srgbClr>
                </a:solidFill>
              </a:rPr>
              <a:t>14.11.2023г., начала </a:t>
            </a:r>
            <a:r>
              <a:rPr lang="ru-RU" sz="1600" b="1" dirty="0">
                <a:solidFill>
                  <a:srgbClr val="4BACC6">
                    <a:lumMod val="50000"/>
                  </a:srgbClr>
                </a:solidFill>
              </a:rPr>
              <a:t>действия  - </a:t>
            </a:r>
            <a:r>
              <a:rPr lang="ru-RU" sz="1600" b="1" dirty="0" smtClean="0">
                <a:solidFill>
                  <a:srgbClr val="4BACC6">
                    <a:lumMod val="50000"/>
                  </a:srgbClr>
                </a:solidFill>
              </a:rPr>
              <a:t>01.01.2018</a:t>
            </a:r>
            <a:r>
              <a:rPr lang="ru-RU" sz="1600" b="1" dirty="0">
                <a:solidFill>
                  <a:srgbClr val="4BACC6">
                    <a:lumMod val="50000"/>
                  </a:srgbClr>
                </a:solidFill>
              </a:rPr>
              <a:t>)</a:t>
            </a:r>
          </a:p>
          <a:p>
            <a:pPr lvl="0" algn="just"/>
            <a:endParaRPr lang="ru-RU" sz="800" b="1" dirty="0" smtClean="0">
              <a:solidFill>
                <a:srgbClr val="4BACC6">
                  <a:lumMod val="50000"/>
                </a:srgbClr>
              </a:solidFill>
            </a:endParaRPr>
          </a:p>
          <a:p>
            <a:pPr lvl="0" algn="just"/>
            <a:r>
              <a:rPr lang="ru-RU" b="1" dirty="0" smtClean="0">
                <a:solidFill>
                  <a:srgbClr val="800080"/>
                </a:solidFill>
              </a:rPr>
              <a:t>11) Закон </a:t>
            </a:r>
            <a:r>
              <a:rPr lang="ru-RU" b="1" dirty="0">
                <a:solidFill>
                  <a:srgbClr val="800080"/>
                </a:solidFill>
              </a:rPr>
              <a:t>Челябинской </a:t>
            </a:r>
            <a:r>
              <a:rPr lang="ru-RU" b="1" dirty="0" smtClean="0">
                <a:solidFill>
                  <a:srgbClr val="800080"/>
                </a:solidFill>
              </a:rPr>
              <a:t>области </a:t>
            </a:r>
            <a:r>
              <a:rPr lang="ru-RU" b="1" dirty="0">
                <a:solidFill>
                  <a:srgbClr val="9900CC"/>
                </a:solidFill>
              </a:rPr>
              <a:t>№ 515-ЗО от </a:t>
            </a:r>
            <a:r>
              <a:rPr lang="ru-RU" b="1" dirty="0" smtClean="0">
                <a:solidFill>
                  <a:srgbClr val="9900CC"/>
                </a:solidFill>
              </a:rPr>
              <a:t>30.08.2013г</a:t>
            </a:r>
            <a:r>
              <a:rPr lang="ru-RU" b="1" dirty="0">
                <a:solidFill>
                  <a:srgbClr val="9900CC"/>
                </a:solidFill>
              </a:rPr>
              <a:t>. </a:t>
            </a:r>
            <a:r>
              <a:rPr lang="ru-RU" b="1" dirty="0">
                <a:solidFill>
                  <a:srgbClr val="800080"/>
                </a:solidFill>
              </a:rPr>
              <a:t>«Об образовании в Челябинской </a:t>
            </a:r>
            <a:r>
              <a:rPr lang="ru-RU" b="1" dirty="0" smtClean="0">
                <a:solidFill>
                  <a:srgbClr val="800080"/>
                </a:solidFill>
              </a:rPr>
              <a:t>области»</a:t>
            </a:r>
            <a:endParaRPr lang="ru-RU" b="1" dirty="0">
              <a:solidFill>
                <a:srgbClr val="800080"/>
              </a:solidFill>
            </a:endParaRPr>
          </a:p>
          <a:p>
            <a:pPr lvl="0" algn="just"/>
            <a:r>
              <a:rPr lang="ru-RU" sz="1600" b="1" dirty="0">
                <a:solidFill>
                  <a:srgbClr val="4BACC6">
                    <a:lumMod val="50000"/>
                  </a:srgbClr>
                </a:solidFill>
              </a:rPr>
              <a:t>(с изменениями на </a:t>
            </a:r>
            <a:r>
              <a:rPr lang="ru-RU" sz="1600" b="1" dirty="0" smtClean="0">
                <a:solidFill>
                  <a:srgbClr val="4BACC6">
                    <a:lumMod val="50000"/>
                  </a:srgbClr>
                </a:solidFill>
              </a:rPr>
              <a:t>31.08.2023г</a:t>
            </a:r>
            <a:r>
              <a:rPr lang="ru-RU" sz="1600" b="1" dirty="0">
                <a:solidFill>
                  <a:srgbClr val="4BACC6">
                    <a:lumMod val="50000"/>
                  </a:srgbClr>
                </a:solidFill>
              </a:rPr>
              <a:t>., начала действия  - </a:t>
            </a:r>
            <a:r>
              <a:rPr lang="ru-RU" sz="1600" b="1" dirty="0" smtClean="0">
                <a:solidFill>
                  <a:srgbClr val="4BACC6">
                    <a:lumMod val="50000"/>
                  </a:srgbClr>
                </a:solidFill>
              </a:rPr>
              <a:t>30.08.2013)</a:t>
            </a:r>
            <a:endParaRPr lang="ru-RU" sz="1600" b="1" dirty="0">
              <a:solidFill>
                <a:srgbClr val="4BACC6">
                  <a:lumMod val="50000"/>
                </a:srgbClr>
              </a:solidFill>
            </a:endParaRPr>
          </a:p>
          <a:p>
            <a:pPr lvl="0" algn="just"/>
            <a:endParaRPr lang="ru-RU" sz="800" b="1" dirty="0">
              <a:solidFill>
                <a:srgbClr val="4BACC6">
                  <a:lumMod val="50000"/>
                </a:srgbClr>
              </a:solidFill>
            </a:endParaRPr>
          </a:p>
          <a:p>
            <a:r>
              <a:rPr lang="ru-RU" b="1" dirty="0" smtClean="0">
                <a:solidFill>
                  <a:srgbClr val="C00000"/>
                </a:solidFill>
              </a:rPr>
              <a:t>12) Локальные акты образовательного учреждения:</a:t>
            </a:r>
          </a:p>
          <a:p>
            <a:pPr marL="285750" indent="-285750">
              <a:buFontTx/>
              <a:buChar char="-"/>
            </a:pPr>
            <a:r>
              <a:rPr lang="ru-RU" sz="1600" dirty="0" smtClean="0">
                <a:solidFill>
                  <a:srgbClr val="C00000"/>
                </a:solidFill>
              </a:rPr>
              <a:t>Устав образовательной организации;</a:t>
            </a:r>
          </a:p>
          <a:p>
            <a:pPr marL="285750" indent="-285750">
              <a:buFontTx/>
              <a:buChar char="-"/>
            </a:pPr>
            <a:r>
              <a:rPr lang="ru-RU" sz="1600" dirty="0">
                <a:solidFill>
                  <a:srgbClr val="C00000"/>
                </a:solidFill>
              </a:rPr>
              <a:t>Положение об организации образовательного процесса </a:t>
            </a:r>
            <a:r>
              <a:rPr lang="ru-RU" sz="1600" dirty="0" smtClean="0">
                <a:solidFill>
                  <a:srgbClr val="C00000"/>
                </a:solidFill>
              </a:rPr>
              <a:t>в образовательном учреждении;</a:t>
            </a:r>
          </a:p>
          <a:p>
            <a:pPr marL="285750" indent="-285750">
              <a:buFontTx/>
              <a:buChar char="-"/>
            </a:pPr>
            <a:r>
              <a:rPr lang="ru-RU" sz="1600" dirty="0">
                <a:solidFill>
                  <a:srgbClr val="C00000"/>
                </a:solidFill>
              </a:rPr>
              <a:t>Положение о реализации образовательных программ с применением электронного обучения и дистанционных образовательных </a:t>
            </a:r>
            <a:r>
              <a:rPr lang="ru-RU" sz="1600" dirty="0" smtClean="0">
                <a:solidFill>
                  <a:srgbClr val="C00000"/>
                </a:solidFill>
              </a:rPr>
              <a:t>технологий;</a:t>
            </a:r>
            <a:endParaRPr lang="ru-RU" sz="1600" dirty="0">
              <a:solidFill>
                <a:srgbClr val="C00000"/>
              </a:solidFill>
            </a:endParaRPr>
          </a:p>
          <a:p>
            <a:pPr marL="285750" indent="-285750">
              <a:buFontTx/>
              <a:buChar char="-"/>
            </a:pPr>
            <a:r>
              <a:rPr lang="ru-RU" sz="1600" dirty="0" smtClean="0">
                <a:solidFill>
                  <a:srgbClr val="C00000"/>
                </a:solidFill>
              </a:rPr>
              <a:t>и т.д. </a:t>
            </a:r>
            <a:endParaRPr lang="ru-RU" sz="1600" dirty="0">
              <a:solidFill>
                <a:srgbClr val="C00000"/>
              </a:solidFill>
            </a:endParaRPr>
          </a:p>
          <a:p>
            <a:endParaRPr lang="ru-RU" b="1" dirty="0">
              <a:solidFill>
                <a:srgbClr val="800080"/>
              </a:solidFill>
            </a:endParaRPr>
          </a:p>
        </p:txBody>
      </p:sp>
    </p:spTree>
    <p:extLst>
      <p:ext uri="{BB962C8B-B14F-4D97-AF65-F5344CB8AC3E}">
        <p14:creationId xmlns:p14="http://schemas.microsoft.com/office/powerpoint/2010/main" val="4282195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40" y="1327994"/>
            <a:ext cx="4675115" cy="314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00050" y="404664"/>
            <a:ext cx="8204398" cy="923330"/>
          </a:xfrm>
          <a:prstGeom prst="rect">
            <a:avLst/>
          </a:prstGeom>
        </p:spPr>
        <p:txBody>
          <a:bodyPr wrap="square">
            <a:spAutoFit/>
          </a:bodyPr>
          <a:lstStyle/>
          <a:p>
            <a:r>
              <a:rPr lang="ru-RU" b="1" dirty="0" smtClean="0">
                <a:solidFill>
                  <a:srgbClr val="FF0000"/>
                </a:solidFill>
              </a:rPr>
              <a:t>Было: </a:t>
            </a:r>
            <a:r>
              <a:rPr lang="ru-RU" b="1" dirty="0" smtClean="0">
                <a:solidFill>
                  <a:srgbClr val="9933FF"/>
                </a:solidFill>
              </a:rPr>
              <a:t>СанПиН </a:t>
            </a:r>
            <a:r>
              <a:rPr lang="ru-RU" b="1" dirty="0">
                <a:solidFill>
                  <a:srgbClr val="9933FF"/>
                </a:solidFill>
              </a:rPr>
              <a:t>2.4.4.3172-14. Санитарно-эпидемиологические требования к устройству, содержанию и организации режима работы образовательных организаций дополнительного образования детей. </a:t>
            </a:r>
            <a:endParaRPr lang="ru-RU" dirty="0">
              <a:solidFill>
                <a:srgbClr val="9933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268760"/>
            <a:ext cx="37338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022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496944" cy="1077218"/>
          </a:xfrm>
          <a:prstGeom prst="rect">
            <a:avLst/>
          </a:prstGeom>
        </p:spPr>
        <p:txBody>
          <a:bodyPr wrap="square">
            <a:spAutoFit/>
          </a:bodyPr>
          <a:lstStyle/>
          <a:p>
            <a:pPr algn="just"/>
            <a:r>
              <a:rPr lang="ru-RU" sz="1600" b="1" dirty="0">
                <a:solidFill>
                  <a:srgbClr val="9933FF"/>
                </a:solidFill>
              </a:rPr>
              <a:t>Постановление Главного государственного санитарного врача </a:t>
            </a:r>
            <a:r>
              <a:rPr lang="ru-RU" sz="1600" b="1" dirty="0" smtClean="0">
                <a:solidFill>
                  <a:srgbClr val="9933FF"/>
                </a:solidFill>
              </a:rPr>
              <a:t>РФ </a:t>
            </a:r>
            <a:r>
              <a:rPr lang="ru-RU" sz="1600" b="1" dirty="0">
                <a:solidFill>
                  <a:srgbClr val="9933FF"/>
                </a:solidFill>
              </a:rPr>
              <a:t>«Об утверждении санитарных правил СП 2.4.3648-20 «Санитарно-эпидемиологические требования к организациям воспитания и обучения, отдыха и оздоровления детей и молодежи» </a:t>
            </a:r>
            <a:r>
              <a:rPr lang="ru-RU" sz="1600" b="1" u="sng" dirty="0" smtClean="0">
                <a:solidFill>
                  <a:srgbClr val="FF0066"/>
                </a:solidFill>
              </a:rPr>
              <a:t>№ </a:t>
            </a:r>
            <a:r>
              <a:rPr lang="ru-RU" sz="1600" b="1" u="sng" dirty="0">
                <a:solidFill>
                  <a:srgbClr val="FF0066"/>
                </a:solidFill>
              </a:rPr>
              <a:t>28 </a:t>
            </a:r>
            <a:r>
              <a:rPr lang="ru-RU" sz="1600" b="1" dirty="0">
                <a:solidFill>
                  <a:srgbClr val="FF0066"/>
                </a:solidFill>
              </a:rPr>
              <a:t>от 28.09.2020г. </a:t>
            </a:r>
            <a:r>
              <a:rPr lang="ru-RU" sz="1400" b="1" dirty="0" smtClean="0">
                <a:solidFill>
                  <a:srgbClr val="4BACC6">
                    <a:lumMod val="50000"/>
                  </a:srgbClr>
                </a:solidFill>
              </a:rPr>
              <a:t>(</a:t>
            </a:r>
            <a:r>
              <a:rPr lang="ru-RU" sz="1400" b="1" dirty="0">
                <a:solidFill>
                  <a:srgbClr val="4BACC6">
                    <a:lumMod val="50000"/>
                  </a:srgbClr>
                </a:solidFill>
              </a:rPr>
              <a:t>начала действия  - 01.01. 2021, окончания действия – 01.01.2027)</a:t>
            </a:r>
          </a:p>
        </p:txBody>
      </p:sp>
      <p:sp>
        <p:nvSpPr>
          <p:cNvPr id="5" name="Прямоугольник 4"/>
          <p:cNvSpPr/>
          <p:nvPr/>
        </p:nvSpPr>
        <p:spPr>
          <a:xfrm>
            <a:off x="323528" y="1484784"/>
            <a:ext cx="8496944" cy="4893647"/>
          </a:xfrm>
          <a:prstGeom prst="rect">
            <a:avLst/>
          </a:prstGeom>
        </p:spPr>
        <p:txBody>
          <a:bodyPr wrap="square">
            <a:spAutoFit/>
          </a:bodyPr>
          <a:lstStyle/>
          <a:p>
            <a:pPr algn="just"/>
            <a:r>
              <a:rPr lang="ru-RU" b="1" dirty="0">
                <a:solidFill>
                  <a:srgbClr val="A50021"/>
                </a:solidFill>
              </a:rPr>
              <a:t>Глава 1. Область </a:t>
            </a:r>
            <a:r>
              <a:rPr lang="ru-RU" b="1" dirty="0" smtClean="0">
                <a:solidFill>
                  <a:srgbClr val="A50021"/>
                </a:solidFill>
              </a:rPr>
              <a:t>применения.</a:t>
            </a:r>
          </a:p>
          <a:p>
            <a:pPr algn="just"/>
            <a:r>
              <a:rPr lang="ru-RU" sz="1600" b="1" dirty="0" smtClean="0">
                <a:solidFill>
                  <a:srgbClr val="A50021"/>
                </a:solidFill>
              </a:rPr>
              <a:t>1.9</a:t>
            </a:r>
            <a:r>
              <a:rPr lang="ru-RU" sz="1600" b="1" dirty="0">
                <a:solidFill>
                  <a:srgbClr val="A50021"/>
                </a:solidFill>
              </a:rPr>
              <a:t>. </a:t>
            </a:r>
            <a:r>
              <a:rPr lang="ru-RU" sz="1600" b="1" dirty="0">
                <a:solidFill>
                  <a:srgbClr val="800080"/>
                </a:solidFill>
              </a:rPr>
              <a:t>При нахождении детей и молодежи на объектах более 4 часов обеспечивается возможность организации горячего питания</a:t>
            </a:r>
            <a:r>
              <a:rPr lang="ru-RU" sz="1600" b="1" dirty="0" smtClean="0">
                <a:solidFill>
                  <a:srgbClr val="800080"/>
                </a:solidFill>
              </a:rPr>
              <a:t>.</a:t>
            </a:r>
          </a:p>
          <a:p>
            <a:pPr algn="just"/>
            <a:endParaRPr lang="ru-RU" sz="800" b="1" dirty="0" smtClean="0">
              <a:solidFill>
                <a:srgbClr val="800080"/>
              </a:solidFill>
            </a:endParaRPr>
          </a:p>
          <a:p>
            <a:pPr algn="just"/>
            <a:r>
              <a:rPr lang="ru-RU" b="1" dirty="0" smtClean="0">
                <a:solidFill>
                  <a:srgbClr val="A50021"/>
                </a:solidFill>
              </a:rPr>
              <a:t>Глава 3. </a:t>
            </a:r>
            <a:r>
              <a:rPr lang="ru-RU" b="1" dirty="0">
                <a:solidFill>
                  <a:srgbClr val="A50021"/>
                </a:solidFill>
              </a:rPr>
              <a:t>Требования в отношении отдельных видов осуществляемой хозяйствующими субъектами деятельности</a:t>
            </a:r>
            <a:r>
              <a:rPr lang="ru-RU" b="1" dirty="0" smtClean="0">
                <a:solidFill>
                  <a:srgbClr val="A50021"/>
                </a:solidFill>
              </a:rPr>
              <a:t>.</a:t>
            </a:r>
          </a:p>
          <a:p>
            <a:pPr algn="just"/>
            <a:endParaRPr lang="ru-RU" sz="800" b="1" dirty="0" smtClean="0">
              <a:solidFill>
                <a:srgbClr val="A50021"/>
              </a:solidFill>
            </a:endParaRPr>
          </a:p>
          <a:p>
            <a:pPr algn="just"/>
            <a:r>
              <a:rPr lang="ru-RU" sz="1600" b="1" dirty="0">
                <a:solidFill>
                  <a:srgbClr val="A50021"/>
                </a:solidFill>
              </a:rPr>
              <a:t>3.5.12. </a:t>
            </a:r>
            <a:r>
              <a:rPr lang="ru-RU" sz="1600" b="1" dirty="0">
                <a:solidFill>
                  <a:srgbClr val="800080"/>
                </a:solidFill>
              </a:rPr>
              <a:t>При реализации образовательных программ </a:t>
            </a:r>
            <a:r>
              <a:rPr lang="ru-RU" sz="1600" b="1" u="sng" dirty="0">
                <a:solidFill>
                  <a:srgbClr val="800080"/>
                </a:solidFill>
              </a:rPr>
              <a:t>с использованием дистанционных образовательных технологий, электронного обучения </a:t>
            </a:r>
            <a:r>
              <a:rPr lang="ru-RU" sz="1600" b="1" dirty="0">
                <a:solidFill>
                  <a:srgbClr val="800080"/>
                </a:solidFill>
              </a:rPr>
              <a:t>расписание занятий составляется с учетом дневной и недельной динамики умственной работоспособности обучающихся и трудности учебных предметов. Обучение должно заканчиваться не позднее 18.00 часов. Продолжительность урока не должна превышать </a:t>
            </a:r>
            <a:r>
              <a:rPr lang="ru-RU" sz="1600" b="1" dirty="0" smtClean="0">
                <a:solidFill>
                  <a:srgbClr val="800080"/>
                </a:solidFill>
              </a:rPr>
              <a:t> 40 </a:t>
            </a:r>
            <a:r>
              <a:rPr lang="ru-RU" sz="1600" b="1" dirty="0">
                <a:solidFill>
                  <a:srgbClr val="800080"/>
                </a:solidFill>
              </a:rPr>
              <a:t>минут</a:t>
            </a:r>
            <a:r>
              <a:rPr lang="ru-RU" sz="1600" b="1" dirty="0" smtClean="0">
                <a:solidFill>
                  <a:srgbClr val="800080"/>
                </a:solidFill>
              </a:rPr>
              <a:t>.</a:t>
            </a:r>
          </a:p>
          <a:p>
            <a:pPr algn="just"/>
            <a:endParaRPr lang="ru-RU" sz="800" b="1" dirty="0" smtClean="0">
              <a:solidFill>
                <a:srgbClr val="4BACC6">
                  <a:lumMod val="50000"/>
                </a:srgbClr>
              </a:solidFill>
            </a:endParaRPr>
          </a:p>
          <a:p>
            <a:pPr algn="just"/>
            <a:r>
              <a:rPr lang="ru-RU" sz="1600" b="1" dirty="0" smtClean="0">
                <a:solidFill>
                  <a:srgbClr val="A50021"/>
                </a:solidFill>
              </a:rPr>
              <a:t>3.6</a:t>
            </a:r>
            <a:r>
              <a:rPr lang="ru-RU" sz="1600" b="1" dirty="0">
                <a:solidFill>
                  <a:srgbClr val="A50021"/>
                </a:solidFill>
              </a:rPr>
              <a:t>. </a:t>
            </a:r>
            <a:r>
              <a:rPr lang="ru-RU" sz="1600" b="1" dirty="0">
                <a:solidFill>
                  <a:srgbClr val="800080"/>
                </a:solidFill>
              </a:rPr>
              <a:t>В организациях дополнительного образования и физкультурно-спортивных организациях должны соблюдаться следующие требования:</a:t>
            </a:r>
          </a:p>
          <a:p>
            <a:pPr algn="just"/>
            <a:r>
              <a:rPr lang="ru-RU" sz="1600" b="1" dirty="0">
                <a:solidFill>
                  <a:srgbClr val="A50021"/>
                </a:solidFill>
              </a:rPr>
              <a:t>3.6.2. </a:t>
            </a:r>
            <a:r>
              <a:rPr lang="ru-RU" sz="1600" b="1" dirty="0">
                <a:solidFill>
                  <a:srgbClr val="800080"/>
                </a:solidFill>
              </a:rPr>
              <a:t>Образовательный процесс осуществляется в соответствии с дополнительной общеобразовательной программой. Занятия проводятся по группам, подгруппам или индивидуально.</a:t>
            </a:r>
          </a:p>
          <a:p>
            <a:pPr algn="just"/>
            <a:r>
              <a:rPr lang="ru-RU" sz="1600" b="1" dirty="0" smtClean="0">
                <a:solidFill>
                  <a:srgbClr val="800080"/>
                </a:solidFill>
              </a:rPr>
              <a:t>Занятия </a:t>
            </a:r>
            <a:r>
              <a:rPr lang="ru-RU" sz="1600" b="1" dirty="0">
                <a:solidFill>
                  <a:srgbClr val="800080"/>
                </a:solidFill>
              </a:rPr>
              <a:t>начинаются не ранее 8.00 часов утра и заканчиваются не позднее 20.00 часов. </a:t>
            </a:r>
            <a:endParaRPr lang="ru-RU" sz="1600" b="1" dirty="0" smtClean="0">
              <a:solidFill>
                <a:srgbClr val="800080"/>
              </a:solidFill>
            </a:endParaRPr>
          </a:p>
          <a:p>
            <a:pPr algn="just"/>
            <a:r>
              <a:rPr lang="ru-RU" sz="1600" b="1" dirty="0" smtClean="0">
                <a:solidFill>
                  <a:srgbClr val="800080"/>
                </a:solidFill>
              </a:rPr>
              <a:t>Для </a:t>
            </a:r>
            <a:r>
              <a:rPr lang="ru-RU" sz="1600" b="1" dirty="0">
                <a:solidFill>
                  <a:srgbClr val="800080"/>
                </a:solidFill>
              </a:rPr>
              <a:t>обучающихся в возрасте 16-18 лет допускается окончание занятий в 21.00 часов.</a:t>
            </a:r>
          </a:p>
        </p:txBody>
      </p:sp>
    </p:spTree>
    <p:extLst>
      <p:ext uri="{BB962C8B-B14F-4D97-AF65-F5344CB8AC3E}">
        <p14:creationId xmlns:p14="http://schemas.microsoft.com/office/powerpoint/2010/main" val="1526751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112538</TotalTime>
  <Words>4483</Words>
  <Application>Microsoft Office PowerPoint</Application>
  <PresentationFormat>Экран (4:3)</PresentationFormat>
  <Paragraphs>544</Paragraphs>
  <Slides>39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Вилия</dc:creator>
  <cp:lastModifiedBy>Vilia</cp:lastModifiedBy>
  <cp:revision>165</cp:revision>
  <cp:lastPrinted>2023-12-14T11:16:48Z</cp:lastPrinted>
  <dcterms:created xsi:type="dcterms:W3CDTF">2019-09-25T10:44:44Z</dcterms:created>
  <dcterms:modified xsi:type="dcterms:W3CDTF">2023-12-14T13:17:02Z</dcterms:modified>
</cp:coreProperties>
</file>